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804" r:id="rId3"/>
    <p:sldMasterId id="2147483888" r:id="rId4"/>
    <p:sldMasterId id="2147483900" r:id="rId5"/>
  </p:sldMasterIdLst>
  <p:notesMasterIdLst>
    <p:notesMasterId r:id="rId25"/>
  </p:notesMasterIdLst>
  <p:handoutMasterIdLst>
    <p:handoutMasterId r:id="rId26"/>
  </p:handoutMasterIdLst>
  <p:sldIdLst>
    <p:sldId id="313" r:id="rId6"/>
    <p:sldId id="315" r:id="rId7"/>
    <p:sldId id="279" r:id="rId8"/>
    <p:sldId id="277" r:id="rId9"/>
    <p:sldId id="280" r:id="rId10"/>
    <p:sldId id="289" r:id="rId11"/>
    <p:sldId id="305" r:id="rId12"/>
    <p:sldId id="306" r:id="rId13"/>
    <p:sldId id="325" r:id="rId14"/>
    <p:sldId id="290" r:id="rId15"/>
    <p:sldId id="299" r:id="rId16"/>
    <p:sldId id="291" r:id="rId17"/>
    <p:sldId id="301" r:id="rId18"/>
    <p:sldId id="296" r:id="rId19"/>
    <p:sldId id="286" r:id="rId20"/>
    <p:sldId id="283" r:id="rId21"/>
    <p:sldId id="285" r:id="rId22"/>
    <p:sldId id="318" r:id="rId23"/>
    <p:sldId id="275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6D2D69-54B2-463F-880D-D04307022F47}">
          <p14:sldIdLst>
            <p14:sldId id="313"/>
            <p14:sldId id="315"/>
          </p14:sldIdLst>
        </p14:section>
        <p14:section name="Раздел без заголовка" id="{84298A3B-8FF0-492A-A890-55A6C2667CA9}">
          <p14:sldIdLst>
            <p14:sldId id="279"/>
            <p14:sldId id="277"/>
            <p14:sldId id="280"/>
            <p14:sldId id="289"/>
            <p14:sldId id="305"/>
            <p14:sldId id="306"/>
            <p14:sldId id="325"/>
            <p14:sldId id="290"/>
            <p14:sldId id="299"/>
            <p14:sldId id="291"/>
            <p14:sldId id="301"/>
            <p14:sldId id="296"/>
            <p14:sldId id="286"/>
            <p14:sldId id="283"/>
            <p14:sldId id="285"/>
            <p14:sldId id="318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0288" autoAdjust="0"/>
  </p:normalViewPr>
  <p:slideViewPr>
    <p:cSldViewPr>
      <p:cViewPr varScale="1">
        <p:scale>
          <a:sx n="69" d="100"/>
          <a:sy n="69" d="100"/>
        </p:scale>
        <p:origin x="-18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B493-0DAB-47D1-A8AB-492FC57594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E8A9-35FF-40B1-8796-B79FE462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4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5EC3-DF04-4DE9-A875-1DECC7814953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1BA4-1C65-4C1D-AD11-BE19DF623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4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D1D2A8E-379D-45D3-8061-992F2599A45C}" type="slidenum">
              <a:rPr lang="ru-RU" sz="1200" smtClean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268DBE3-FA51-4CC2-95BE-AA4695FE02A6}" type="slidenum">
              <a:rPr lang="ru-RU" sz="1200" smtClean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3159143-50E4-470D-84D2-BFF197D3E315}" type="slidenum">
              <a:rPr lang="ru-RU" sz="1200" smtClean="0">
                <a:solidFill>
                  <a:prstClr val="black"/>
                </a:solidFill>
              </a:rPr>
              <a:pPr eaLnBrk="1" hangingPunct="1">
                <a:defRPr/>
              </a:pPr>
              <a:t>12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7F42-47A2-48AE-B28D-6DEB16E20B7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58326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8854-AA76-409B-B5BE-96B19D76A57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07421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ABEF-4376-439E-8EB2-88DBE97DA26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09083"/>
      </p:ext>
    </p:extLst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016B-F6C1-4A50-8548-E2B80CED5B35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006"/>
      </p:ext>
    </p:extLst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ACC5-6964-4555-AE07-1F5AB8943FB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786"/>
      </p:ext>
    </p:extLst>
  </p:cSld>
  <p:clrMapOvr>
    <a:masterClrMapping/>
  </p:clrMapOvr>
  <p:transition spd="med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37D6-08AE-4662-88B0-8E258FEEE4B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87631"/>
      </p:ext>
    </p:extLst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A93B-5874-40A1-8B2A-274148CD202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9188"/>
      </p:ext>
    </p:extLst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25D7-9B69-468F-806A-26CD2F3F9D0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9487"/>
      </p:ext>
    </p:extLst>
  </p:cSld>
  <p:clrMapOvr>
    <a:masterClrMapping/>
  </p:clrMapOvr>
  <p:transition spd="med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9CDE-01F1-46F6-8095-70C6E929EAF4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6762"/>
      </p:ext>
    </p:extLst>
  </p:cSld>
  <p:clrMapOvr>
    <a:masterClrMapping/>
  </p:clrMapOvr>
  <p:transition spd="med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DF99-A7AF-4F23-894A-E16E53358D3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80195"/>
      </p:ext>
    </p:extLst>
  </p:cSld>
  <p:clrMapOvr>
    <a:masterClrMapping/>
  </p:clrMapOvr>
  <p:transition spd="med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A74-9151-43D3-BA7E-86C4F74240F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42918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0797-DA5B-490F-A7E8-A52D0B5C8074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19112"/>
      </p:ext>
    </p:extLst>
  </p:cSld>
  <p:clrMapOvr>
    <a:masterClrMapping/>
  </p:clrMapOvr>
  <p:transition spd="med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D31A-6082-4575-BAA9-2A408FFF252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0641"/>
      </p:ext>
    </p:extLst>
  </p:cSld>
  <p:clrMapOvr>
    <a:masterClrMapping/>
  </p:clrMapOvr>
  <p:transition spd="med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1BC0-A13D-4295-BFE6-1788063F2865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0011"/>
      </p:ext>
    </p:extLst>
  </p:cSld>
  <p:clrMapOvr>
    <a:masterClrMapping/>
  </p:clrMapOvr>
  <p:transition spd="med"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A662-725B-4783-B93A-F7F9627CDA0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5998"/>
      </p:ext>
    </p:extLst>
  </p:cSld>
  <p:clrMapOvr>
    <a:masterClrMapping/>
  </p:clrMapOvr>
  <p:transition spd="med"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8E63-F6A8-4FCD-94B2-03BE4AF4A30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9615"/>
      </p:ext>
    </p:extLst>
  </p:cSld>
  <p:clrMapOvr>
    <a:masterClrMapping/>
  </p:clrMapOvr>
  <p:transition spd="med"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BB339-492D-4DCB-9812-3B27F6DEEAF8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2611"/>
      </p:ext>
    </p:extLst>
  </p:cSld>
  <p:clrMapOvr>
    <a:masterClrMapping/>
  </p:clrMapOvr>
  <p:transition spd="med"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CC7F-2A4B-46F2-83D9-D568B387C09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330"/>
      </p:ext>
    </p:extLst>
  </p:cSld>
  <p:clrMapOvr>
    <a:masterClrMapping/>
  </p:clrMapOvr>
  <p:transition spd="med"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A3403-89C0-4E24-A878-BB53C1B4164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53657"/>
      </p:ext>
    </p:extLst>
  </p:cSld>
  <p:clrMapOvr>
    <a:masterClrMapping/>
  </p:clrMapOvr>
  <p:transition spd="med"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E859-8573-4598-B5D8-5381110C7A9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2860"/>
      </p:ext>
    </p:extLst>
  </p:cSld>
  <p:clrMapOvr>
    <a:masterClrMapping/>
  </p:clrMapOvr>
  <p:transition spd="med"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73A6-276E-46F7-AB8A-C5DF4402F1C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2940"/>
      </p:ext>
    </p:extLst>
  </p:cSld>
  <p:clrMapOvr>
    <a:masterClrMapping/>
  </p:clrMapOvr>
  <p:transition spd="med"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2373-8492-477F-AE2E-041A0CFC003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2227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5C7D-7DD3-4AFA-8D3D-C61DDFEEB2BB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38026"/>
      </p:ext>
    </p:extLst>
  </p:cSld>
  <p:clrMapOvr>
    <a:masterClrMapping/>
  </p:clrMapOvr>
  <p:transition spd="med"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8620-7F0A-47A6-82EF-67C5B406E72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80827"/>
      </p:ext>
    </p:extLst>
  </p:cSld>
  <p:clrMapOvr>
    <a:masterClrMapping/>
  </p:clrMapOvr>
  <p:transition spd="med"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DF36-C706-4088-A63D-32E4F2C0820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8740"/>
      </p:ext>
    </p:extLst>
  </p:cSld>
  <p:clrMapOvr>
    <a:masterClrMapping/>
  </p:clrMapOvr>
  <p:transition spd="med"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D59D-B6D8-45F1-BA13-57ADCA16FFD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83141"/>
      </p:ext>
    </p:extLst>
  </p:cSld>
  <p:clrMapOvr>
    <a:masterClrMapping/>
  </p:clrMapOvr>
  <p:transition spd="med"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2941-ADC3-41E5-88D9-66AE0FF15FE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2988"/>
      </p:ext>
    </p:extLst>
  </p:cSld>
  <p:clrMapOvr>
    <a:masterClrMapping/>
  </p:clrMapOvr>
  <p:transition spd="med"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0B30-BCE6-4108-9809-92B1D8CBB2A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2744"/>
      </p:ext>
    </p:extLst>
  </p:cSld>
  <p:clrMapOvr>
    <a:masterClrMapping/>
  </p:clrMapOvr>
  <p:transition spd="med"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78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28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73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4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E6D17-4319-408E-9D68-D4AB8F19471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3098"/>
      </p:ext>
    </p:extLst>
  </p:cSld>
  <p:clrMapOvr>
    <a:masterClrMapping/>
  </p:clrMapOvr>
  <p:transition spd="med"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18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93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37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1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1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EB69B-5AEF-4F62-82E2-C743985D1ED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94442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DAB38-4B73-46DC-A5D2-B4D18F5C9D19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1682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F7BE-9D85-4EF5-82CC-67A55829696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4351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4AD9-E7D6-4DBC-952E-8F81E882CC7D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6340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2B57E-34BC-4134-BD7D-08907F0C8621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37292-2FFC-4ABE-8463-305D5D232D96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0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635D3-6C7A-4AD7-8D60-54722DEB811C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2B57E-34BC-4134-BD7D-08907F0C8621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grad.org/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grad.org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vladimir.i-edu.ru/index.php?title=&#1050;&#1086;&#1085;&#1082;&#1091;&#1088;&#1089;_&#1056;&#1077;&#1096;&#1077;&#1085;&#1080;&#1077;_&#1079;&#1072;&#1076;&#1072;&#1095;_20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41764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Мониторинг </a:t>
            </a:r>
            <a: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качества образовательной подготовки обучающихся </a:t>
            </a:r>
            <a:b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9 и 11 классов по математике</a:t>
            </a:r>
            <a:b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в 2018-2019 учебном году</a:t>
            </a:r>
            <a:br>
              <a:rPr lang="ru-RU" sz="32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22.08.2019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4032448" cy="115212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64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Антонова Елена Ивановна,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зав.  кафедрой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естественно-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математического образования 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ГАОУДПО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ВО ВИРО, </a:t>
            </a:r>
            <a:r>
              <a:rPr lang="ru-RU" sz="4800" b="1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к.п.н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.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6400" b="1" i="1" dirty="0">
                <a:solidFill>
                  <a:srgbClr val="2F5897">
                    <a:lumMod val="75000"/>
                  </a:srgb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400" b="1" i="1" dirty="0">
                <a:solidFill>
                  <a:srgbClr val="2F5897">
                    <a:lumMod val="75000"/>
                  </a:srgbClr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6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980"/>
            <a:ext cx="1152128" cy="10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school204.ru/images/Documents_2017-18/Innovacionnaya_deyatelnost/knopki/monitori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3578225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korsh624.VIRO\Desktop\dep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16633"/>
            <a:ext cx="1296144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Результаты по математике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базовый уровень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), 11 класс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00188" y="1524000"/>
          <a:ext cx="74914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/>
                <a:gridCol w="1872853"/>
                <a:gridCol w="1872853"/>
                <a:gridCol w="187285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(базовый</a:t>
                      </a:r>
                    </a:p>
                    <a:p>
                      <a:r>
                        <a:rPr lang="ru-RU" dirty="0" smtClean="0"/>
                        <a:t>Уровень)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7748984"/>
              </p:ext>
            </p:extLst>
          </p:nvPr>
        </p:nvGraphicFramePr>
        <p:xfrm>
          <a:off x="179511" y="1052736"/>
          <a:ext cx="8749481" cy="579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09"/>
                <a:gridCol w="1764009"/>
                <a:gridCol w="1905129"/>
                <a:gridCol w="2963534"/>
              </a:tblGrid>
              <a:tr h="1094611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5" marR="91425" marT="45733" marB="4573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Не преодолели минимальный порог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(отметка «3» </a:t>
                      </a:r>
                      <a:r>
                        <a:rPr lang="ru-RU" sz="1400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за 7 первичных баллов)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91425" marR="91425" marT="45733" marB="4573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балл</a:t>
                      </a:r>
                    </a:p>
                  </a:txBody>
                  <a:tcPr marL="91425" marR="91425" marT="45733" marB="4573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0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(по пятибалльной шкале</a:t>
                      </a: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91425" marR="91425" marT="45733" marB="45733"/>
                </a:tc>
              </a:tr>
              <a:tr h="1219055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региону</a:t>
                      </a:r>
                      <a:endParaRPr lang="ru-RU" sz="2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27</a:t>
                      </a:r>
                      <a:r>
                        <a:rPr lang="ru-RU" sz="1600" b="0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февраля </a:t>
                      </a:r>
                      <a:r>
                        <a:rPr lang="ru-RU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2019г.</a:t>
                      </a: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63</a:t>
                      </a:r>
                    </a:p>
                    <a:p>
                      <a:pPr algn="ctr"/>
                      <a:endParaRPr lang="ru-RU" sz="2000" b="0" dirty="0" smtClean="0">
                        <a:latin typeface="Arial Black" pitchFamily="34" charset="0"/>
                      </a:endParaRP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2,8%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3,9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91425" marR="91425" marT="45733" marB="45733"/>
                </a:tc>
              </a:tr>
              <a:tr h="1281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ЕГЭ (базовый)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региону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июне 2019 г.</a:t>
                      </a:r>
                    </a:p>
                    <a:p>
                      <a:pPr algn="ctr"/>
                      <a:endParaRPr lang="ru-RU" sz="16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2,2%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4,14</a:t>
                      </a:r>
                    </a:p>
                  </a:txBody>
                  <a:tcPr marL="91428" marR="91428" marT="45730" marB="45730" horzOverflow="overflow"/>
                </a:tc>
              </a:tr>
              <a:tr h="10315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ЕГЭ (базовый)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 региону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июне 2018 г.</a:t>
                      </a: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1,8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(0,8%-2017 г.)</a:t>
                      </a: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(4,49 – 2017г.)</a:t>
                      </a:r>
                    </a:p>
                  </a:txBody>
                  <a:tcPr marL="91428" marR="91428" marT="45730" marB="45730" horzOverflow="overflow"/>
                </a:tc>
              </a:tr>
              <a:tr h="7855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ЕГЭ (базовый)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РФ в 2019 г.</a:t>
                      </a:r>
                    </a:p>
                  </a:txBody>
                  <a:tcPr marL="91425" marR="91425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6%</a:t>
                      </a:r>
                    </a:p>
                  </a:txBody>
                  <a:tcPr marL="91428" marR="91428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4,1</a:t>
                      </a:r>
                    </a:p>
                  </a:txBody>
                  <a:tcPr marL="91428" marR="91428" marT="45730" marB="45730" horzOverflow="overflow"/>
                </a:tc>
              </a:tr>
            </a:tbl>
          </a:graphicData>
        </a:graphic>
      </p:graphicFrame>
      <p:pic>
        <p:nvPicPr>
          <p:cNvPr id="6" name="Рисунок 5" descr="http://r.kipk.ru/media/image/25f0c75dfe2d7d5322ae7ff9b25d6ca811253a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88150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31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5283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ВЫВОД о характере изменения результатов ЕГЭ </a:t>
            </a:r>
            <a:endParaRPr lang="ru-RU" sz="29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 математике (базовый уровень):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Такие результаты показывают, что изучение базовых математических минимумов большинством учеников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выполнены и знания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необходимые в практической жизни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получены.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Однако, доля участников,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не сдавших ЕГЭ по математике базового уровня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2019 году выше аналогичного показателя предыдущих лет: в 2018 г. – 1,79%, в 2019 г. – 2,28%. Очевидно, что это обучающиеся, которые не должны зачисляться на старшую ступень ОО.  </a:t>
            </a:r>
          </a:p>
          <a:p>
            <a:pPr lvl="0" algn="just">
              <a:lnSpc>
                <a:spcPct val="115000"/>
              </a:lnSpc>
            </a:pP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Средний балл </a:t>
            </a:r>
            <a:r>
              <a:rPr lang="ru-RU" sz="2900" dirty="0">
                <a:solidFill>
                  <a:srgbClr val="6076B4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выполнения работ на протяжении трех лет </a:t>
            </a:r>
            <a:r>
              <a:rPr lang="ru-RU" sz="2900" dirty="0" smtClean="0">
                <a:solidFill>
                  <a:srgbClr val="6076B4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незначительно снижается (связано с выбором профильного уровня ЕГЭ). </a:t>
            </a:r>
            <a:endParaRPr lang="ru-RU" sz="2900" dirty="0">
              <a:solidFill>
                <a:srgbClr val="6076B4">
                  <a:lumMod val="50000"/>
                </a:srgb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08683"/>
              </p:ext>
            </p:extLst>
          </p:nvPr>
        </p:nvGraphicFramePr>
        <p:xfrm>
          <a:off x="467543" y="332656"/>
          <a:ext cx="8280921" cy="22955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9895"/>
                <a:gridCol w="1886610"/>
                <a:gridCol w="2088232"/>
                <a:gridCol w="1656184"/>
              </a:tblGrid>
              <a:tr h="4669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ЕГЭ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(по данным  РИАЦОКО)</a:t>
                      </a:r>
                      <a:endParaRPr lang="ru-RU" sz="16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Владимирская область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преодолели </a:t>
                      </a: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минимальный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порог </a:t>
                      </a: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(не набрали 7 мин. баллов)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чел. - 0,8%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 чел. – 1,79%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чел. – 2,28%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5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балл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(по пятибалльной шкале)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4,29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4,18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4,14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Результаты по математике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(профильный уровень), 11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00188" y="1524000"/>
          <a:ext cx="74914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/>
                <a:gridCol w="1872853"/>
                <a:gridCol w="1872853"/>
                <a:gridCol w="187285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(базовый</a:t>
                      </a:r>
                    </a:p>
                    <a:p>
                      <a:r>
                        <a:rPr lang="ru-RU" dirty="0" smtClean="0"/>
                        <a:t>Уровень)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7624769"/>
              </p:ext>
            </p:extLst>
          </p:nvPr>
        </p:nvGraphicFramePr>
        <p:xfrm>
          <a:off x="186368" y="1188516"/>
          <a:ext cx="8821114" cy="542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943"/>
                <a:gridCol w="2117155"/>
                <a:gridCol w="2046583"/>
                <a:gridCol w="2505433"/>
              </a:tblGrid>
              <a:tr h="1059547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Не преодолели минимальный порог 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Мин. балл 27  (тест. балл)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(первичный балл – 6)</a:t>
                      </a: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балл </a:t>
                      </a:r>
                    </a:p>
                    <a:p>
                      <a:pPr algn="ctr"/>
                      <a:endParaRPr lang="ru-RU" sz="1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(по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стобалльной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шкале)</a:t>
                      </a:r>
                      <a:endParaRPr lang="ru-RU" sz="1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не  набрали мин. балл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818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 </a:t>
                      </a: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региону </a:t>
                      </a:r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 27 февраля 2019 г.</a:t>
                      </a:r>
                      <a:r>
                        <a:rPr lang="ru-RU" sz="16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24" marR="91424" marT="45737" marB="45737"/>
                </a:tc>
              </a:tr>
              <a:tr h="9179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Экзамен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региону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июне 2019 г.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3,7%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55,09</a:t>
                      </a:r>
                    </a:p>
                  </a:txBody>
                  <a:tcPr marL="91427" marR="91427" marT="45734" marB="45734" horzOverflow="overflow"/>
                </a:tc>
              </a:tr>
              <a:tr h="887734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Экзамен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 региону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июне 2018 г.</a:t>
                      </a:r>
                      <a:endParaRPr lang="ru-RU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 . – 14,86%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г. – 44,9</a:t>
                      </a:r>
                    </a:p>
                  </a:txBody>
                  <a:tcPr marL="91427" marR="91427" marT="45734" marB="45734" horzOverflow="overflow"/>
                </a:tc>
              </a:tr>
              <a:tr h="6869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Экзамен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РФ в 2019 г.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56,5</a:t>
                      </a:r>
                    </a:p>
                  </a:txBody>
                  <a:tcPr marL="91427" marR="91427" marT="45734" marB="45734" horzOverflow="overflow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8843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2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Динамика результатов ЕГЭ по математике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профильного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уровня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за последние 3 года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8497"/>
              </p:ext>
            </p:extLst>
          </p:nvPr>
        </p:nvGraphicFramePr>
        <p:xfrm>
          <a:off x="323528" y="1484783"/>
          <a:ext cx="8712967" cy="47340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92288"/>
                <a:gridCol w="1872208"/>
                <a:gridCol w="2376264"/>
                <a:gridCol w="1872207"/>
              </a:tblGrid>
              <a:tr h="75383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Владимирская область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22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преодолели минимальный порог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531 чел. – 14,86%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 чел. – 7,59%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117 чел.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3,7%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8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(по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стобалльной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шкале)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44,94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48,32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55,09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0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Получили от 81 до 100 баллов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чел. –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1,44%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чел. –1,32%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171 чел. – 5,5%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3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Получили 100 баллов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Вязники,</a:t>
                      </a:r>
                      <a:r>
                        <a:rPr lang="ru-RU" sz="1600" b="1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СОШ №4</a:t>
                      </a:r>
                      <a:endParaRPr lang="ru-RU" sz="16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Гусь-Хрустальный, СОШ №2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 descr="http://a1.mzstatic.com/us/r30/Purple5/v4/b2/d0/d6/b2d0d6f3-8774-521c-33cd-0e925751687c/screen480x480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3" b="21111"/>
          <a:stretch/>
        </p:blipFill>
        <p:spPr bwMode="auto">
          <a:xfrm>
            <a:off x="395536" y="1484784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6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ВЫВОД </a:t>
            </a: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 характере изменения результатов ЕГЭ по </a:t>
            </a:r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математике на профильном уровне  (</a:t>
            </a:r>
            <a:r>
              <a:rPr lang="ru-RU" sz="6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 данным РИАЦОКО)</a:t>
            </a:r>
            <a:r>
              <a:rPr lang="ru-RU" sz="6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64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64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2019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году по сравнению с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2018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годом, сократилась доля не сдавших экзамен до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3,79%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Средний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балл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значительно увеличился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6,67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– с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48,32 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2018 г.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г. до 55,09 в 2019 г.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Доля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участников получивших свыше 81 балла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увеличилась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 1,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32%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2018 г.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до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5,54% в 2019 г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Процент участников, набравших балл ниже минимального, по сравнению с 2018 г. уменьшился в 2 раза (2018 г. – 7,59%, 2019 г. – 3, 79%).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Таким образом</a:t>
            </a:r>
            <a:r>
              <a:rPr lang="ru-RU" sz="6400" i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регионе повысилось качество </a:t>
            </a: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обучения математике 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 результаты </a:t>
            </a: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сдачи 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ЕГЭ на профильном уровне </a:t>
            </a: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показывают значительное повышение уровня знаний школьников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64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Результаты </a:t>
            </a: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ЕГЭ по математике подтверждают результаты исследований о повышении популярности направлений образования, связанных с точными науками и в первую очередь с IT 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направлениями.</a:t>
            </a:r>
            <a:endParaRPr lang="ru-RU" sz="29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463"/>
            <a:ext cx="4824537" cy="1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44463"/>
            <a:ext cx="3600400" cy="141232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723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kern="1200" dirty="0">
                <a:solidFill>
                  <a:srgbClr val="9C5252">
                    <a:lumMod val="75000"/>
                  </a:srgbClr>
                </a:solidFill>
                <a:latin typeface="Arial Black" pitchFamily="34" charset="0"/>
                <a:ea typeface="Times New Roman"/>
                <a:cs typeface="Arial" pitchFamily="34" charset="0"/>
              </a:rPr>
              <a:t>ПРОБЛЕМЫ</a:t>
            </a:r>
            <a:r>
              <a:rPr lang="en-US" sz="3200" b="1" kern="1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kern="1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341438"/>
            <a:ext cx="7491412" cy="5040312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/>
              <a:t>Недостаточно организовано тренингов </a:t>
            </a:r>
            <a:r>
              <a:rPr lang="ru-RU" sz="2000" dirty="0"/>
              <a:t>по подготовке к </a:t>
            </a:r>
            <a:r>
              <a:rPr lang="ru-RU" sz="2000" dirty="0" smtClean="0"/>
              <a:t>ГИА по математике в формате ОГЭ, ЕГЭ (допускаются неточности  во внесении ответов в бланк ответов №1)</a:t>
            </a:r>
          </a:p>
          <a:p>
            <a:pPr marL="0" lvl="0" indent="0" algn="just">
              <a:buClr>
                <a:srgbClr val="999933"/>
              </a:buClr>
              <a:buNone/>
            </a:pPr>
            <a:r>
              <a:rPr lang="ru-RU" sz="1400" dirty="0" smtClean="0">
                <a:solidFill>
                  <a:srgbClr val="333300"/>
                </a:solidFill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333300"/>
                </a:solidFill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333300"/>
                </a:solidFill>
                <a:cs typeface="Times New Roman" pitchFamily="18" charset="0"/>
              </a:rPr>
              <a:t>сайте </a:t>
            </a:r>
            <a:r>
              <a:rPr lang="ru-RU" sz="2400" dirty="0" err="1">
                <a:solidFill>
                  <a:srgbClr val="333300"/>
                </a:solidFill>
                <a:cs typeface="Times New Roman" pitchFamily="18" charset="0"/>
              </a:rPr>
              <a:t>СтатГрад</a:t>
            </a:r>
            <a:r>
              <a:rPr lang="ru-RU" sz="2400" dirty="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cs typeface="Times New Roman" pitchFamily="18" charset="0"/>
                <a:hlinkClick r:id="rId2"/>
              </a:rPr>
              <a:t>://statgrad.org</a:t>
            </a:r>
            <a:r>
              <a:rPr lang="ru-RU" sz="2400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endParaRPr lang="ru-RU" sz="2400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0" lvl="0" indent="0" algn="just">
              <a:buClr>
                <a:srgbClr val="999933"/>
              </a:buClr>
              <a:buNone/>
            </a:pPr>
            <a:endParaRPr lang="ru-RU" sz="2000" dirty="0" smtClean="0"/>
          </a:p>
          <a:p>
            <a:pPr algn="just">
              <a:defRPr/>
            </a:pPr>
            <a:r>
              <a:rPr lang="ru-RU" sz="2000" dirty="0" smtClean="0"/>
              <a:t>Качество проверки диагностических работ  учителями математики (по результатам Мониторинга).</a:t>
            </a:r>
          </a:p>
          <a:p>
            <a:pPr algn="just"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141721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040160"/>
          </a:xfrm>
        </p:spPr>
        <p:txBody>
          <a:bodyPr/>
          <a:lstStyle/>
          <a:p>
            <a:pPr marL="342900" indent="-342900" algn="ctr">
              <a:spcBef>
                <a:spcPts val="1200"/>
              </a:spcBef>
            </a:pPr>
            <a:r>
              <a:rPr lang="ru-RU" sz="3200" b="1" kern="1200" dirty="0" smtClean="0">
                <a:solidFill>
                  <a:srgbClr val="9C5252">
                    <a:lumMod val="75000"/>
                  </a:srgbClr>
                </a:solidFill>
                <a:latin typeface="Arial Black" pitchFamily="34" charset="0"/>
                <a:ea typeface="Times New Roman"/>
                <a:cs typeface="Arial" pitchFamily="34" charset="0"/>
              </a:rPr>
              <a:t>ОБЩИЕ РЕКОМЕНДАЦИИ</a:t>
            </a:r>
            <a:endParaRPr lang="ru-RU" sz="3200" b="1" dirty="0" smtClean="0">
              <a:solidFill>
                <a:srgbClr val="4F81B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732712" cy="4970462"/>
          </a:xfrm>
        </p:spPr>
        <p:txBody>
          <a:bodyPr/>
          <a:lstStyle/>
          <a:p>
            <a:pPr algn="just"/>
            <a:r>
              <a:rPr lang="ru-RU" sz="1400" dirty="0" smtClean="0">
                <a:cs typeface="Times New Roman" pitchFamily="18" charset="0"/>
              </a:rPr>
              <a:t>изучение  нормативных документов Министерства образования и науки РФ, методических писем и рекомендаций ФИПИ : </a:t>
            </a:r>
            <a:r>
              <a:rPr lang="ru-RU" sz="1600" i="1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http://www.fipi.ru/</a:t>
            </a:r>
            <a:r>
              <a:rPr lang="ru-RU" sz="1600" i="1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включение в учебный план общеобразовательной организации факультативных курсов, стимулирующие интерес к предмету и развивающие математические способности, начиная с 5 класса, а на ступени начального образования из внеурочной деятельности выделить 1 час на решение нестандартных задач и задач повышенной сложности (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использовать результаты НИКО и ВПР);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организацию  текущего  и итогового контроля,  системы  выявления  и  ликвидации  пробелов  в  осваиваемых  математических  компетенциях,  начиная с 5 класса;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проведение для обучающихся 9 и 11 классов диагностических работ,  размещенных на сайте </a:t>
            </a:r>
            <a:r>
              <a:rPr lang="ru-RU" sz="1400" dirty="0" err="1" smtClean="0">
                <a:cs typeface="Times New Roman" pitchFamily="18" charset="0"/>
              </a:rPr>
              <a:t>СтатГрад</a:t>
            </a:r>
            <a:r>
              <a:rPr lang="ru-RU" sz="1400" dirty="0" smtClean="0">
                <a:cs typeface="Times New Roman" pitchFamily="18" charset="0"/>
              </a:rPr>
              <a:t>  (</a:t>
            </a:r>
            <a:r>
              <a:rPr lang="ru-RU" sz="1400" u="sng" dirty="0" smtClean="0">
                <a:solidFill>
                  <a:srgbClr val="0000FF"/>
                </a:solidFill>
                <a:cs typeface="Times New Roman" pitchFamily="18" charset="0"/>
                <a:hlinkClick r:id="rId3"/>
              </a:rPr>
              <a:t>https://statgrad.org/</a:t>
            </a:r>
            <a:r>
              <a:rPr lang="ru-RU" sz="1400" dirty="0" smtClean="0">
                <a:cs typeface="Times New Roman" pitchFamily="18" charset="0"/>
              </a:rPr>
              <a:t>);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системную  поддержку  углубленного математического образования в 8–11 классах;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увеличение количества часов на изучение математики из части учебного плана, самостоятельно формируемой участниками образовательных отношений и (или) предусмотреть включение в учебный план общеобразовательной организации элективных курсов, направленных на подготовку обучающихся к сдаче ГИА в  9 и 11 классах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876075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-171400"/>
            <a:ext cx="7491412" cy="1296938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rgbClr val="9C525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Планируемые мероприятия ВИРО </a:t>
            </a:r>
            <a:br>
              <a:rPr lang="ru-RU" sz="2400" b="1" kern="1200" dirty="0" smtClean="0">
                <a:solidFill>
                  <a:srgbClr val="9C525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659960" cy="5616624"/>
          </a:xfrm>
        </p:spPr>
        <p:txBody>
          <a:bodyPr/>
          <a:lstStyle/>
          <a:p>
            <a:pPr algn="just">
              <a:defRPr/>
            </a:pPr>
            <a:r>
              <a:rPr lang="ru-RU" sz="1800" dirty="0">
                <a:solidFill>
                  <a:srgbClr val="333300"/>
                </a:solidFill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rgbClr val="333300"/>
                </a:solidFill>
                <a:cs typeface="Times New Roman" pitchFamily="18" charset="0"/>
              </a:rPr>
              <a:t>рганизация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мониторинга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33300"/>
                </a:solidFill>
                <a:cs typeface="Times New Roman" pitchFamily="18" charset="0"/>
              </a:rPr>
              <a:t>качества образовательной подготовки обучающихся по математике в 9 и 11 </a:t>
            </a:r>
            <a:r>
              <a:rPr lang="ru-RU" sz="1800" dirty="0" smtClean="0">
                <a:solidFill>
                  <a:srgbClr val="333300"/>
                </a:solidFill>
                <a:cs typeface="Times New Roman" pitchFamily="18" charset="0"/>
              </a:rPr>
              <a:t>классах </a:t>
            </a:r>
            <a:r>
              <a:rPr lang="ru-RU" sz="1800" i="1" dirty="0" smtClean="0">
                <a:solidFill>
                  <a:srgbClr val="333300"/>
                </a:solidFill>
                <a:cs typeface="Times New Roman" pitchFamily="18" charset="0"/>
              </a:rPr>
              <a:t>(февраль-март 2020 г.);</a:t>
            </a:r>
          </a:p>
          <a:p>
            <a:pPr lvl="0" algn="just">
              <a:buClr>
                <a:srgbClr val="999933"/>
              </a:buClr>
              <a:defRPr/>
            </a:pPr>
            <a:r>
              <a:rPr lang="ru-RU" sz="1800" dirty="0">
                <a:solidFill>
                  <a:srgbClr val="333300"/>
                </a:solidFill>
              </a:rPr>
              <a:t>Организация и проведение по заявкам территорий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репетиционного тестирования</a:t>
            </a:r>
            <a:r>
              <a:rPr lang="ru-RU" sz="1800" dirty="0">
                <a:solidFill>
                  <a:srgbClr val="333300"/>
                </a:solidFill>
              </a:rPr>
              <a:t> по математике для учащихся 9 и 11 классов, в формате ОГЭ и ЕГЭ (подготовка контрольно-измерительный материалов, проведение консультаций с учащимися, проверка и анализ работ);</a:t>
            </a:r>
          </a:p>
          <a:p>
            <a:pPr lvl="0" algn="just">
              <a:buClr>
                <a:srgbClr val="999933"/>
              </a:buClr>
              <a:defRPr/>
            </a:pPr>
            <a:r>
              <a:rPr lang="ru-RU" sz="1800" dirty="0">
                <a:solidFill>
                  <a:srgbClr val="333300"/>
                </a:solidFill>
              </a:rPr>
              <a:t>Обобщение и распространения </a:t>
            </a:r>
            <a:r>
              <a:rPr lang="ru-RU" sz="18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опыта учителей </a:t>
            </a:r>
            <a:r>
              <a:rPr lang="ru-RU" sz="1800" dirty="0" smtClean="0">
                <a:solidFill>
                  <a:srgbClr val="333300"/>
                </a:solidFill>
              </a:rPr>
              <a:t>математики;</a:t>
            </a:r>
            <a:endParaRPr lang="ru-RU" sz="1800" dirty="0">
              <a:solidFill>
                <a:srgbClr val="333300"/>
              </a:solidFill>
            </a:endParaRPr>
          </a:p>
          <a:p>
            <a:pPr algn="just">
              <a:defRPr/>
            </a:pP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Times New Roman"/>
              </a:rPr>
              <a:t>К</a:t>
            </a: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ea typeface="Times New Roman"/>
              </a:rPr>
              <a:t>раткосрочные курсы </a:t>
            </a:r>
            <a:r>
              <a:rPr lang="ru-RU" sz="1800" dirty="0" smtClean="0">
                <a:effectLst/>
                <a:ea typeface="Times New Roman"/>
              </a:rPr>
              <a:t>(24-36 часов) по темам «Избранные вопросы в курсе математики основной и старшей школы», «Методика подготовки учащихся к итоговой аттестации по математике»</a:t>
            </a:r>
          </a:p>
          <a:p>
            <a:pPr>
              <a:defRPr/>
            </a:pP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Times New Roman"/>
                <a:cs typeface="Arial" pitchFamily="34" charset="0"/>
              </a:rPr>
              <a:t>Конкурс для  педагогов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ea typeface="Times New Roman"/>
                <a:cs typeface="Arial" pitchFamily="34" charset="0"/>
              </a:rPr>
              <a:t>«Решение задач повышенной сложности» </a:t>
            </a:r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  <a:ea typeface="Times New Roman"/>
                <a:cs typeface="Arial" pitchFamily="34" charset="0"/>
              </a:rPr>
              <a:t>(1 ноября 2019 г.), заочный</a:t>
            </a:r>
          </a:p>
          <a:p>
            <a:pPr algn="just">
              <a:buNone/>
              <a:defRPr/>
            </a:pPr>
            <a:r>
              <a:rPr lang="ru-RU" sz="1800" i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1800" dirty="0">
              <a:solidFill>
                <a:srgbClr val="333300"/>
              </a:solidFill>
              <a:latin typeface="Times New Roman"/>
            </a:endParaRPr>
          </a:p>
          <a:p>
            <a:pPr algn="just">
              <a:defRPr/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971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04856" cy="12961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>Конкурс для  педагогов</a:t>
            </a:r>
            <a:b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> «Решение задач повышенной сложности» </a:t>
            </a:r>
            <a:r>
              <a:rPr lang="ru-RU" sz="24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(1 ноября)</a:t>
            </a:r>
            <a:r>
              <a:rPr lang="ru-RU" i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sz="2800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http://wiki.vladimir.i-edu.ru/index.php?title=Конкурс_Решение_задач_2018</a:t>
            </a:r>
            <a:endParaRPr lang="ru-RU" sz="2800" u="sng" dirty="0" smtClean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u="sng" dirty="0" smtClean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u="sng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Участие педагогов ОО ФЦПРО: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endParaRPr lang="ru-RU" dirty="0" smtClean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СОШ №11 </a:t>
            </a:r>
            <a:r>
              <a:rPr lang="ru-RU" sz="2800" b="0" i="1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г.Владимир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r>
              <a:rPr lang="ru-RU" sz="28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СОШ №2 </a:t>
            </a:r>
            <a:r>
              <a:rPr lang="ru-RU" sz="2800" b="0" i="1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г.Меленки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r>
              <a:rPr lang="ru-RU" sz="28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Андреевская СОШ, </a:t>
            </a:r>
            <a:r>
              <a:rPr lang="ru-RU" sz="2800" b="0" i="1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Волосатовская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СОШ,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0" i="1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Панфиловская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СОШ, </a:t>
            </a:r>
            <a:r>
              <a:rPr lang="ru-RU" sz="2800" b="0" i="1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Уршельская</a:t>
            </a:r>
            <a:r>
              <a:rPr lang="ru-RU" sz="2800" b="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СОШ</a:t>
            </a:r>
            <a:endParaRPr lang="ru-RU" sz="2800" b="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7992888" cy="1905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естественно-математического образования ГАОУДПО ВО ВИРО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Наши контакты: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8(4922)-366905  				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kafedraemo@yandex.ru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5038"/>
            <a:ext cx="8668072" cy="3240186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endParaRPr lang="en-US" sz="4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СОТРУДНИЧЕСТВО!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МОНИТОРИНГ КАЧЕСТВА ОБРАЗОВАТЕЛЬНОЙ ПОДГОТОВКИ ОБУЧАЮЩИХСЯ ПО МАТЕМАТИКЕ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8803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Концепция развития математического образования в РФ. Распоряжение </a:t>
            </a:r>
            <a:r>
              <a:rPr lang="ru-RU" sz="18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Правительства РФ от 24 декабря 2013 г. № </a:t>
            </a:r>
            <a:r>
              <a:rPr lang="ru-RU" sz="1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2506-р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Приказ МО и науки РФ от 3 апреля 2014 г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№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265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«Об утверждении плана мероприятий по реализации Концепции развития математического образования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РФ на  2014 - 2020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г.г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.»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r>
              <a:rPr lang="ru-RU" sz="18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Приказ департамента образования администрации Владимирской области от 31.07.2014 № 1090 «Об утверждении плана мероприятий по реализации Концепции развития математического образования в системе образования Владимирской </a:t>
            </a:r>
            <a:r>
              <a:rPr lang="ru-RU" sz="1800" b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области</a:t>
            </a:r>
            <a:r>
              <a:rPr lang="ru-RU" sz="18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на  </a:t>
            </a:r>
            <a:r>
              <a:rPr lang="ru-RU" sz="1800" b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2014 - 2020 </a:t>
            </a:r>
            <a:r>
              <a:rPr lang="ru-RU" sz="1800" b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г.г</a:t>
            </a:r>
            <a:r>
              <a:rPr lang="ru-RU" sz="1800" b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.»</a:t>
            </a:r>
            <a:r>
              <a:rPr lang="en-US" sz="1800" b="1" dirty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sz="1800" b="1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№ п/п 12, 15)</a:t>
            </a:r>
            <a:endParaRPr lang="en-US" sz="1800" b="1" i="1" dirty="0">
              <a:solidFill>
                <a:srgbClr val="6076B4">
                  <a:lumMod val="75000"/>
                </a:srgb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endParaRPr lang="ru-RU" sz="1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6" y="1844824"/>
            <a:ext cx="482453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МОНИТОРИНГ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КАЧЕСТВА ОБРАЗОВАТЕЛЬНОЙ ПОДГОТОВКИ ОБУЧАЮЩИХСЯ 9 И 11 КЛАССОВ ПО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МАТЕМАТИКЕ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lvl="0" algn="just"/>
            <a:endParaRPr lang="ru-RU" sz="1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13900"/>
              </p:ext>
            </p:extLst>
          </p:nvPr>
        </p:nvGraphicFramePr>
        <p:xfrm>
          <a:off x="179511" y="1124747"/>
          <a:ext cx="8856986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300108"/>
                <a:gridCol w="2040685"/>
                <a:gridCol w="2765478"/>
                <a:gridCol w="2750715"/>
              </a:tblGrid>
              <a:tr h="5697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обучающихся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человек /процент от общего количества учащихся региона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класс</a:t>
                      </a:r>
                      <a:endParaRPr lang="ru-RU" sz="16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класс</a:t>
                      </a:r>
                      <a:endParaRPr lang="ru-RU" sz="16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(базовый уровень)</a:t>
                      </a:r>
                      <a:endParaRPr lang="ru-RU" sz="16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класс</a:t>
                      </a:r>
                      <a:endParaRPr lang="ru-RU" sz="16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(профильный уровень)</a:t>
                      </a:r>
                      <a:endParaRPr lang="ru-RU" sz="16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5121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– 86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5074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en-US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9766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– 93 %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3615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– 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4293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83 %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10035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4502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3625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71 %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ОО ФЦПРО 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10220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2108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2726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57%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 ОО ФЦПРО 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11206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4777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3153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76B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76B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 ОО ФЦПРО 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076B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12068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93%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2269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42%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2784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en-US" sz="20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r>
                        <a:rPr lang="ru-RU" sz="20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ОБРАЗОВАТЕЛЬНОЙ ПОДГОТОВКИ ОБУЧАЮЩИХСЯ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11 КЛАССОВ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МАТЕМАТИКЕ в 2019 году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sz="2300" dirty="0">
                <a:solidFill>
                  <a:srgbClr val="9C5252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Мониторинг организуется кафедрой естественно-математического образования ГАОУДПО ВО ВИРО совместно с департаментом образования администрации Владимирской области. Проводится на базе образовательных организаций региона. </a:t>
            </a:r>
          </a:p>
          <a:p>
            <a:pPr marL="0" lvl="0" indent="0" algn="ctr">
              <a:buNone/>
            </a:pPr>
            <a:r>
              <a:rPr lang="ru-RU" sz="2300" u="sng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Сроки проведения диагностических работ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класс –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27 февраля 2019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года (базовый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профильный уровни)</a:t>
            </a:r>
            <a:endParaRPr lang="ru-RU" sz="2300" dirty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 класс – 5 марта 2019 года </a:t>
            </a:r>
          </a:p>
          <a:p>
            <a:pPr marL="0" lvl="0" indent="0" algn="just">
              <a:buNone/>
            </a:pPr>
            <a:endParaRPr lang="ru-RU" sz="2100" b="1" i="1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>
              <a:buFont typeface="Symbol"/>
              <a:buChar char="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Письмо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ДО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проведении мониторинга качества образовательной подготовки обучающихся 9 и 11 классов по математике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Письмо ДО №493 -02-07  от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25.01.2019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>
              <a:buFont typeface="Symbol"/>
              <a:buChar char="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Аналитические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отчеты по итогам мониторинга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«Анализ качества образовательной подготовки обучающихся 11-х классов по математике (базовый уровень) по итогам диагностической работы, проведенной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27.0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.2019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качества образовательной подготовки обучающихся 11-х классов по математике (профильный уровень) по итогам диагностической работы, проведенной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27.02.2019</a:t>
            </a:r>
          </a:p>
          <a:p>
            <a:pPr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«Анализ качества образовательной подготовки учащихся 9 класса по математике по итогам мониторинга, проведенного 05.03.2019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964488" cy="1765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40160" cy="11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ei\Desktop\ЕМО мониторинг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73448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по математике, 9 класс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5D58A">
                    <a:lumMod val="50000"/>
                  </a:srgbClr>
                </a:solidFill>
              </a:rPr>
              <a:t> </a:t>
            </a:r>
            <a:endParaRPr lang="ru-RU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00188" y="1524000"/>
          <a:ext cx="74914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/>
                <a:gridCol w="1872853"/>
                <a:gridCol w="1872853"/>
                <a:gridCol w="187285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(базовый</a:t>
                      </a:r>
                    </a:p>
                    <a:p>
                      <a:r>
                        <a:rPr lang="ru-RU" dirty="0" smtClean="0"/>
                        <a:t>Уровень)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1927259"/>
              </p:ext>
            </p:extLst>
          </p:nvPr>
        </p:nvGraphicFramePr>
        <p:xfrm>
          <a:off x="1" y="906637"/>
          <a:ext cx="9036493" cy="63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98"/>
                <a:gridCol w="1021030"/>
                <a:gridCol w="1065549"/>
                <a:gridCol w="3526437"/>
                <a:gridCol w="1395879"/>
              </a:tblGrid>
              <a:tr h="744376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 преодолели минимальный порог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 набрали 8 б.)</a:t>
                      </a:r>
                      <a:r>
                        <a:rPr lang="ru-RU" sz="1400" b="0" i="1" dirty="0" smtClean="0">
                          <a:solidFill>
                            <a:srgbClr val="62602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i="1" dirty="0">
                        <a:solidFill>
                          <a:srgbClr val="62602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балл</a:t>
                      </a:r>
                    </a:p>
                    <a:p>
                      <a:pPr algn="ctr"/>
                      <a:endParaRPr lang="ru-RU" sz="1400" b="1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(по пятибалльной шкале)</a:t>
                      </a:r>
                      <a:endParaRPr lang="ru-RU" sz="14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Качество ЗУН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4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2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чел</a:t>
                      </a:r>
                      <a:r>
                        <a:rPr lang="en-US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endParaRPr lang="ru-RU" sz="1800" b="1" dirty="0" smtClean="0">
                        <a:solidFill>
                          <a:srgbClr val="6260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1439" marR="91439" marT="45718" marB="45718"/>
                </a:tc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28" marR="91428" marT="45717" marB="4571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26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5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марта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2170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r>
                        <a:rPr lang="ru-RU" sz="2000" b="1" dirty="0" smtClean="0">
                          <a:solidFill>
                            <a:srgbClr val="9933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Гороховецком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районе – 2,2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Камешковском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Муромском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районах – 3,0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4,0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Кадетский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корпус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39,0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</a:tr>
              <a:tr h="1514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апрель-июль 201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3,36%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Гороховецком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Камешковском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Муромском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4,0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Кадетский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корпус и НОО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50,35%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</a:tr>
              <a:tr h="1778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76B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76B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76B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июнь 2018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4,15%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3,3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lang="ru-RU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Муромском, 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Собинском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районах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3,8 </a:t>
                      </a:r>
                      <a:endParaRPr lang="en-US" sz="1600" kern="120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Ковров и НОО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52,9 -  2017г.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0517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Результаты ОГЭ – 2019 (по региону)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Получили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отметку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   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5»-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1119 чел.- 9,04%;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«4»-  5112 чел.- 41,31%;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«3»-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5728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чел.-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46,29%;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«2»- 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416 чел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 –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3,36%.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Наибольшая доля выпускников, не справившихся с работой, в:</a:t>
            </a:r>
          </a:p>
          <a:p>
            <a:pPr marL="0" lvl="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Петушинском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районе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8,56%</a:t>
            </a:r>
          </a:p>
          <a:p>
            <a:pPr marL="0" lvl="0" indent="0" algn="ctr">
              <a:buNone/>
            </a:pP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Гороховецком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районе 9,49%</a:t>
            </a:r>
          </a:p>
          <a:p>
            <a:pPr marL="0" lvl="0" indent="0" algn="ctr">
              <a:buNone/>
            </a:pPr>
            <a:r>
              <a:rPr lang="ru-RU" sz="2300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Вязниковском районе 9,74</a:t>
            </a:r>
            <a:r>
              <a:rPr lang="ru-RU" sz="2300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Наибольшая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доля выпускников, получивших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отметку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«5», в:</a:t>
            </a:r>
          </a:p>
          <a:p>
            <a:pPr marL="0" lvl="0" indent="0" algn="ctr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негосударственных ОО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- 25,35%            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Зато Радужный - 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20,26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Наименьшая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доля выпускников, получивших оценку «5»,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в:</a:t>
            </a:r>
          </a:p>
          <a:p>
            <a:pPr marL="0" lvl="0" indent="0" algn="ctr">
              <a:buNone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Муромском районе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1,98%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Камешковском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районе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- 3,81%           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Самое высокое качество подготовки показали выпускники:</a:t>
            </a:r>
          </a:p>
          <a:p>
            <a:pPr marL="0" lvl="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Кадетский корпус – 83,78%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ЗАТО Радужный – 63,64%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негосударственных </a:t>
            </a:r>
            <a:r>
              <a:rPr lang="ru-RU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ОО </a:t>
            </a:r>
            <a:r>
              <a:rPr lang="ru-RU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58,67%</a:t>
            </a:r>
          </a:p>
          <a:p>
            <a:pPr marL="0" lvl="0" indent="0" algn="ctr">
              <a:buNone/>
            </a:pPr>
            <a:endParaRPr lang="ru-RU" sz="2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ВЫВОД о характере изменения результатов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ОГЭ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математике в 2018 г.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324000" indent="457200" algn="just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Отмечаем,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что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средний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балл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выполнения работы по пятибалльной шкале (3,6) остался на прежнем уровне по сравнению с предыдущим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годом,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показатель качества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подготовки участников ОГЭ повысился</a:t>
            </a:r>
            <a:r>
              <a:rPr lang="ru-RU" sz="2000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(с 49,34% - 2018 г. до</a:t>
            </a:r>
            <a:r>
              <a:rPr lang="ru-RU" sz="2000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50,35% - 2019 г.)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количество учащихся не справившихся </a:t>
            </a:r>
            <a:r>
              <a:rPr lang="ru-RU" sz="2000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с экзаменационной работой уменьшилось (с 4,15% 2018 г до 3,36%).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24000" indent="45720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24000" indent="457200" algn="just">
              <a:spcBef>
                <a:spcPts val="0"/>
              </a:spcBef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https://blognovichok.ru/wp-content/uploads/2019/05/logo_o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34" y="4725144"/>
            <a:ext cx="328612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подготовке к ОГЭ, 9 класс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организовать индивидуальную работу с обучающимися, получившими неудовлетворительную отметку за диагностическую работу, отработав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 которыми обучающиеся лучше всех справляются;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усилить работу по повторению материала курса геометрии 7-9 классов;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выделить «проблемные» темы в каждом конкретном классе и работать над ликвидацией пробелов в знаниях и умениях учащихся по этим темам;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включать в тематические контрольные и самостоятельные работы задания в тестовой форме с кратким и развернутым ответом;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проводить целенаправленную работу по формированию вычислительных навыков.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2073</TotalTime>
  <Words>1445</Words>
  <Application>Microsoft Office PowerPoint</Application>
  <PresentationFormat>Экран (4:3)</PresentationFormat>
  <Paragraphs>303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6_Reporting Progress or Status</vt:lpstr>
      <vt:lpstr>5_Reporting Progress or Status</vt:lpstr>
      <vt:lpstr>9_Reporting Progress or Status</vt:lpstr>
      <vt:lpstr>Исполнительная</vt:lpstr>
      <vt:lpstr>1_Исполнительная</vt:lpstr>
      <vt:lpstr>          Мониторинг качества образовательной подготовки обучающихся  9 и 11 классов по математике в 2018-2019 учебном году  22.08.2019 </vt:lpstr>
      <vt:lpstr>МОНИТОРИНГ КАЧЕСТВА ОБРАЗОВАТЕЛЬНОЙ ПОДГОТОВКИ ОБУЧАЮЩИХСЯ ПО МАТЕМАТИКЕ  </vt:lpstr>
      <vt:lpstr>       МОНИТОРИНГ КАЧЕСТВА ОБРАЗОВАТЕЛЬНОЙ ПОДГОТОВКИ ОБУЧАЮЩИХСЯ 9 И 11 КЛАССОВ ПО МАТЕМАТИКЕ   </vt:lpstr>
      <vt:lpstr>МОНИТОРИНГ КАЧЕСТВА ОБРАЗОВАТЕЛЬНОЙ ПОДГОТОВКИ ОБУЧАЮЩИХСЯ  9 И 11 КЛАССОВ ПО МАТЕМАТИКЕ в 2019 году </vt:lpstr>
      <vt:lpstr>Презентация PowerPoint</vt:lpstr>
      <vt:lpstr>Результаты по математике, 9 класс  </vt:lpstr>
      <vt:lpstr>Результаты ОГЭ – 2019 (по региону)</vt:lpstr>
      <vt:lpstr>ВЫВОД о характере изменения результатов ОГЭ  по математике в 2018 г.</vt:lpstr>
      <vt:lpstr>Рекомендации по подготовке к ОГЭ, 9 класс</vt:lpstr>
      <vt:lpstr>Результаты по математике  (базовый уровень), 11 класс</vt:lpstr>
      <vt:lpstr>Презентация PowerPoint</vt:lpstr>
      <vt:lpstr>Результаты по математике  (профильный уровень), 11 класс</vt:lpstr>
      <vt:lpstr>Динамика результатов ЕГЭ по математике  профильного уровня за последние 3 года </vt:lpstr>
      <vt:lpstr>Презентация PowerPoint</vt:lpstr>
      <vt:lpstr>ПРОБЛЕМЫ </vt:lpstr>
      <vt:lpstr>ОБЩИЕ РЕКОМЕНДАЦИИ</vt:lpstr>
      <vt:lpstr>Планируемые мероприятия ВИРО  </vt:lpstr>
      <vt:lpstr> Конкурс для  педагогов  «Решение задач повышенной сложности» (1 ноября) </vt:lpstr>
      <vt:lpstr>Кафедра естественно-математического образования ГАОУДПО ВО ВИРО  Наши контакты: 8(4922)-366905               kafedraemo@yandex.ru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Антонова Елена Ивановна</dc:creator>
  <cp:lastModifiedBy>Антонова Елена Ивановна</cp:lastModifiedBy>
  <cp:revision>280</cp:revision>
  <cp:lastPrinted>2019-08-21T13:38:52Z</cp:lastPrinted>
  <dcterms:created xsi:type="dcterms:W3CDTF">2017-06-19T13:01:14Z</dcterms:created>
  <dcterms:modified xsi:type="dcterms:W3CDTF">2019-08-27T10:00:34Z</dcterms:modified>
</cp:coreProperties>
</file>