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88" r:id="rId4"/>
    <p:sldId id="289" r:id="rId5"/>
    <p:sldId id="270" r:id="rId6"/>
    <p:sldId id="271" r:id="rId7"/>
    <p:sldId id="272" r:id="rId8"/>
    <p:sldId id="263" r:id="rId9"/>
    <p:sldId id="257" r:id="rId10"/>
    <p:sldId id="266" r:id="rId11"/>
    <p:sldId id="269" r:id="rId12"/>
    <p:sldId id="277" r:id="rId13"/>
    <p:sldId id="285" r:id="rId14"/>
    <p:sldId id="265" r:id="rId15"/>
    <p:sldId id="268" r:id="rId16"/>
    <p:sldId id="267" r:id="rId17"/>
    <p:sldId id="278" r:id="rId18"/>
    <p:sldId id="275" r:id="rId19"/>
    <p:sldId id="282" r:id="rId20"/>
    <p:sldId id="279" r:id="rId21"/>
    <p:sldId id="281" r:id="rId22"/>
    <p:sldId id="283" r:id="rId23"/>
    <p:sldId id="280" r:id="rId24"/>
    <p:sldId id="287" r:id="rId25"/>
    <p:sldId id="286" r:id="rId26"/>
    <p:sldId id="264" r:id="rId27"/>
    <p:sldId id="25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3BC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DDBB1-E8A8-4A5D-BB76-98E73A74E91C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DACE3-0C03-48C4-9433-A0CBD247E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36824-939C-4214-B635-C4F6065368DD}" type="slidenum">
              <a:rPr lang="ru-RU">
                <a:latin typeface="Arial" pitchFamily="34" charset="0"/>
              </a:rPr>
              <a:pPr/>
              <a:t>13</a:t>
            </a:fld>
            <a:endParaRPr lang="ru-RU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5D20E9-1B4F-4CC5-AA57-363F16D9D458}" type="slidenum">
              <a:rPr lang="ru-RU" sz="1200">
                <a:latin typeface="Arial" pitchFamily="34" charset="0"/>
              </a:rPr>
              <a:pPr algn="r"/>
              <a:t>18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E4AB-58B7-457D-A766-8C29C7AE45CC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71B6-947A-499C-B1A5-0FAFE14B4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C995-D037-4C15-BA5A-E8A04560527E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D454-4A6C-41E7-959B-A70997507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16DF-D685-42F3-9861-DCDA9A3EE171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5884-686C-43BD-A17F-873947376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230F2-0DA9-46D6-A890-F1B38FD42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0BE3-7DEC-44B4-8000-3398D8E8F3FD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B465-A336-4310-8960-AF4BEFCD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2F25-82DF-4E24-B988-E814AEF280B0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B357-3834-4927-BF82-BBB10855C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1DB3-6205-4BCA-857D-A264D7F08F0C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6771-EB1E-41F1-AEB1-BCC80D10A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1587-3C83-4774-B21B-8B50CEA7638B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8D8C-77D4-4DE1-AD37-26941295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24FF-87BD-4C7A-9EC0-FEEAC7CDEFCC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85D9-858A-4AC9-838D-3C819CAD9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DAFB-9D40-49ED-8DBB-F7FC5C05D095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BEA0-5B9D-46AC-9A14-AF5AB0205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59C3-A84E-4B27-8495-B88A01BFB045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1B75-C67F-4E16-A80E-3651A41BA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E383-F523-4C2F-8833-FBCC09C29DFF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1324-5254-4647-B23E-724ADDA3E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3D0ACE-4B68-49F4-AD5C-3F88F2BD1AF5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B16840-B973-4882-9575-EE23E554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jpeg"/><Relationship Id="rId7" Type="http://schemas.openxmlformats.org/officeDocument/2006/relationships/image" Target="../media/image4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0.jpeg"/><Relationship Id="rId7" Type="http://schemas.openxmlformats.org/officeDocument/2006/relationships/image" Target="../media/image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 txBox="1">
            <a:spLocks/>
          </p:cNvSpPr>
          <p:nvPr/>
        </p:nvSpPr>
        <p:spPr bwMode="auto">
          <a:xfrm>
            <a:off x="1258888" y="620713"/>
            <a:ext cx="7527954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Подготовка </a:t>
            </a:r>
            <a:r>
              <a:rPr lang="ru-RU" sz="3200" b="1" dirty="0" err="1" smtClean="0">
                <a:latin typeface="Bookman Old Style" pitchFamily="18" charset="0"/>
              </a:rPr>
              <a:t>детей-инофонов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к ГИА как один из аспектов концепции преподавания русского языка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775" y="4941888"/>
            <a:ext cx="5184775" cy="1463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i="1" smtClean="0">
                <a:solidFill>
                  <a:schemeClr val="tx1"/>
                </a:solidFill>
                <a:cs typeface="Times New Roman" pitchFamily="18" charset="0"/>
              </a:rPr>
              <a:t>      </a:t>
            </a:r>
            <a:r>
              <a:rPr lang="ru-RU" sz="2400" b="1" i="1" smtClean="0">
                <a:solidFill>
                  <a:schemeClr val="tx1"/>
                </a:solidFill>
                <a:cs typeface="Times New Roman" pitchFamily="18" charset="0"/>
              </a:rPr>
              <a:t>Рахматуллина  Вера Евгеньевна,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i="1" smtClean="0">
                <a:solidFill>
                  <a:schemeClr val="tx1"/>
                </a:solidFill>
                <a:cs typeface="Times New Roman" pitchFamily="18" charset="0"/>
              </a:rPr>
              <a:t>учитель русского языка и литературы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i="1" smtClean="0">
                <a:solidFill>
                  <a:schemeClr val="tx1"/>
                </a:solidFill>
                <a:cs typeface="Times New Roman" pitchFamily="18" charset="0"/>
              </a:rPr>
              <a:t>МБОУ «Клязьмогородецкая ООШ</a:t>
            </a:r>
            <a:r>
              <a:rPr lang="ru-RU" sz="2400" i="1" smtClean="0">
                <a:solidFill>
                  <a:schemeClr val="tx1"/>
                </a:solidFill>
                <a:cs typeface="Times New Roman" pitchFamily="18" charset="0"/>
              </a:rPr>
              <a:t>»</a:t>
            </a:r>
          </a:p>
        </p:txBody>
      </p:sp>
      <p:pic>
        <p:nvPicPr>
          <p:cNvPr id="13315" name="Picture 8" descr="фото 6 класс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928934"/>
            <a:ext cx="2279657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9" descr="фото 6 класс 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234">
            <a:off x="6388032" y="2983443"/>
            <a:ext cx="2303405" cy="1790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10" descr="фото 6 класс 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72917">
            <a:off x="1059550" y="3060564"/>
            <a:ext cx="2217475" cy="1764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620713"/>
            <a:ext cx="6994525" cy="665147"/>
          </a:xfrm>
        </p:spPr>
        <p:txBody>
          <a:bodyPr/>
          <a:lstStyle/>
          <a:p>
            <a:pPr eaLnBrk="1" hangingPunct="1"/>
            <a:r>
              <a:rPr lang="ru-RU" sz="2800" dirty="0" smtClean="0"/>
              <a:t> </a:t>
            </a:r>
            <a:r>
              <a:rPr lang="ru-RU" sz="2400" b="1" dirty="0" smtClean="0">
                <a:latin typeface="Bookman Old Style" pitchFamily="18" charset="0"/>
              </a:rPr>
              <a:t>Социальные проекты.</a:t>
            </a:r>
          </a:p>
        </p:txBody>
      </p:sp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543300" y="258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1507" name="Picture 10" descr="творчество 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744913" cy="252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11" descr="фото 6 класс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84313"/>
            <a:ext cx="3816350" cy="252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9" name="Picture 12" descr="DSC_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076700"/>
            <a:ext cx="4392613" cy="2425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142976" y="500042"/>
            <a:ext cx="7786742" cy="92869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Работа с источниками информации –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один  из ключевых приёмов подготовки 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err="1" smtClean="0">
                <a:latin typeface="Bookman Old Style" pitchFamily="18" charset="0"/>
              </a:rPr>
              <a:t>детей-инофонов</a:t>
            </a:r>
            <a:r>
              <a:rPr lang="ru-RU" sz="2400" b="1" dirty="0" smtClean="0">
                <a:latin typeface="Bookman Old Style" pitchFamily="18" charset="0"/>
              </a:rPr>
              <a:t> к ГИА</a:t>
            </a:r>
          </a:p>
        </p:txBody>
      </p:sp>
      <p:pic>
        <p:nvPicPr>
          <p:cNvPr id="16388" name="Picture 7" descr="DSCN3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\Рабочий стол\область\фото инофонов\DSC007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8592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ы с С\9 класс фото\Ульяна\DSC006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85992"/>
            <a:ext cx="2578928" cy="182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ы с С\9 класс фото\Ульяна\DSC006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86256"/>
            <a:ext cx="3083599" cy="202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86050" y="1000108"/>
            <a:ext cx="3960813" cy="3654441"/>
            <a:chOff x="1632" y="981"/>
            <a:chExt cx="2495" cy="2495"/>
          </a:xfrm>
        </p:grpSpPr>
        <p:sp>
          <p:nvSpPr>
            <p:cNvPr id="62467" name="Oval 3"/>
            <p:cNvSpPr>
              <a:spLocks noChangeArrowheads="1"/>
            </p:cNvSpPr>
            <p:nvPr/>
          </p:nvSpPr>
          <p:spPr bwMode="auto">
            <a:xfrm>
              <a:off x="1632" y="981"/>
              <a:ext cx="2495" cy="2495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tint val="20000"/>
                    <a:invGamma/>
                  </a:srgbClr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37" y="1713"/>
              <a:ext cx="2177" cy="9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err="1" smtClean="0"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solidFill>
                    <a:srgbClr val="990000"/>
                  </a:solidFill>
                  <a:latin typeface="Bookman Old Style" pitchFamily="18" charset="0"/>
                  <a:cs typeface="Times New Roman"/>
                </a:rPr>
                <a:t>Текстоцентрический</a:t>
              </a:r>
              <a:endParaRPr lang="ru-RU" sz="36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Bookman Old Style" pitchFamily="18" charset="0"/>
                <a:cs typeface="Times New Roman"/>
              </a:endParaRPr>
            </a:p>
            <a:p>
              <a:pPr algn="ctr"/>
              <a:r>
                <a:rPr lang="ru-RU" sz="3600" b="1" kern="10" dirty="0" smtClean="0"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solidFill>
                    <a:srgbClr val="990000"/>
                  </a:solidFill>
                  <a:latin typeface="Bookman Old Style" pitchFamily="18" charset="0"/>
                  <a:cs typeface="Times New Roman"/>
                </a:rPr>
                <a:t>подход</a:t>
              </a:r>
              <a:endParaRPr lang="ru-RU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57158" y="1285860"/>
            <a:ext cx="2449512" cy="646331"/>
          </a:xfrm>
          <a:prstGeom prst="wedgeRectCallout">
            <a:avLst>
              <a:gd name="adj1" fmla="val 53202"/>
              <a:gd name="adj2" fmla="val 114410"/>
            </a:avLst>
          </a:prstGeom>
          <a:gradFill rotWithShape="1">
            <a:gsLst>
              <a:gs pos="0">
                <a:srgbClr val="FFDF55"/>
              </a:gs>
              <a:gs pos="50000">
                <a:srgbClr val="FFDF55">
                  <a:gamma/>
                  <a:tint val="31373"/>
                  <a:invGamma/>
                </a:srgbClr>
              </a:gs>
              <a:gs pos="100000">
                <a:srgbClr val="FFDF55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Поиск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информации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500826" y="1071546"/>
            <a:ext cx="2500329" cy="369332"/>
          </a:xfrm>
          <a:prstGeom prst="wedgeRectCallout">
            <a:avLst>
              <a:gd name="adj1" fmla="val -46081"/>
              <a:gd name="adj2" fmla="val 226772"/>
            </a:avLst>
          </a:prstGeom>
          <a:gradFill rotWithShape="1">
            <a:gsLst>
              <a:gs pos="0">
                <a:srgbClr val="FFDF55"/>
              </a:gs>
              <a:gs pos="50000">
                <a:srgbClr val="FFDF55">
                  <a:gamma/>
                  <a:tint val="31373"/>
                  <a:invGamma/>
                </a:srgbClr>
              </a:gs>
              <a:gs pos="100000">
                <a:srgbClr val="FFDF55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 smtClean="0">
                <a:latin typeface="Bookman Old Style" pitchFamily="18" charset="0"/>
              </a:rPr>
              <a:t>  </a:t>
            </a:r>
            <a:r>
              <a:rPr lang="ru-RU" b="1" dirty="0" smtClean="0">
                <a:latin typeface="Bookman Old Style" pitchFamily="18" charset="0"/>
              </a:rPr>
              <a:t>Систематизация</a:t>
            </a:r>
            <a:endParaRPr lang="ru-RU" sz="800" b="1" dirty="0" smtClean="0">
              <a:latin typeface="Bookman Old Style" pitchFamily="18" charset="0"/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142844" y="3071810"/>
            <a:ext cx="2557494" cy="1754326"/>
          </a:xfrm>
          <a:prstGeom prst="wedgeRectCallout">
            <a:avLst>
              <a:gd name="adj1" fmla="val 88349"/>
              <a:gd name="adj2" fmla="val 24039"/>
            </a:avLst>
          </a:prstGeom>
          <a:gradFill rotWithShape="1">
            <a:gsLst>
              <a:gs pos="0">
                <a:srgbClr val="FFDF55"/>
              </a:gs>
              <a:gs pos="50000">
                <a:srgbClr val="FFDF55">
                  <a:gamma/>
                  <a:tint val="31373"/>
                  <a:invGamma/>
                </a:srgbClr>
              </a:gs>
              <a:gs pos="100000">
                <a:srgbClr val="FFDF55"/>
              </a:gs>
            </a:gsLst>
            <a:lin ang="5400000" scaled="1"/>
          </a:gradFill>
          <a:ln w="9525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>
                <a:latin typeface="Bookman Old Style" pitchFamily="18" charset="0"/>
              </a:rPr>
              <a:t>Выделение нужной д</a:t>
            </a:r>
            <a:r>
              <a:rPr lang="ru-RU" b="1" dirty="0" smtClean="0">
                <a:latin typeface="Bookman Old Style" pitchFamily="18" charset="0"/>
              </a:rPr>
              <a:t>ля решения практической или учебной информации</a:t>
            </a:r>
            <a:endParaRPr lang="ru-RU" sz="1800" b="1" dirty="0">
              <a:latin typeface="Bookman Old Style" pitchFamily="18" charset="0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2000232" y="5429264"/>
            <a:ext cx="5857916" cy="1168386"/>
          </a:xfrm>
          <a:prstGeom prst="wedgeRectCallout">
            <a:avLst>
              <a:gd name="adj1" fmla="val 3049"/>
              <a:gd name="adj2" fmla="val -119911"/>
            </a:avLst>
          </a:prstGeom>
          <a:gradFill rotWithShape="1">
            <a:gsLst>
              <a:gs pos="0">
                <a:srgbClr val="FFDF55"/>
              </a:gs>
              <a:gs pos="50000">
                <a:srgbClr val="FFDF55">
                  <a:gamma/>
                  <a:tint val="31373"/>
                  <a:invGamma/>
                </a:srgbClr>
              </a:gs>
              <a:gs pos="100000">
                <a:srgbClr val="FFDF55"/>
              </a:gs>
            </a:gsLst>
            <a:lin ang="5400000" scaled="1"/>
          </a:gradFill>
          <a:ln w="9525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800" b="1" dirty="0" smtClean="0">
                <a:latin typeface="Bookman Old Style" pitchFamily="18" charset="0"/>
              </a:rPr>
              <a:t>Использование полученной информации и речевых средств для объяснения, для обоснования утверждений</a:t>
            </a:r>
            <a:endParaRPr lang="ru-RU" sz="1800" b="1" dirty="0">
              <a:latin typeface="Bookman Old Style" pitchFamily="18" charset="0"/>
            </a:endParaRP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6858016" y="3571876"/>
            <a:ext cx="2090768" cy="500066"/>
          </a:xfrm>
          <a:prstGeom prst="wedgeRectCallout">
            <a:avLst>
              <a:gd name="adj1" fmla="val -86987"/>
              <a:gd name="adj2" fmla="val 71404"/>
            </a:avLst>
          </a:prstGeom>
          <a:gradFill rotWithShape="1">
            <a:gsLst>
              <a:gs pos="0">
                <a:srgbClr val="FFDF55"/>
              </a:gs>
              <a:gs pos="50000">
                <a:srgbClr val="FFDF55">
                  <a:gamma/>
                  <a:tint val="31373"/>
                  <a:invGamma/>
                </a:srgbClr>
              </a:gs>
              <a:gs pos="100000">
                <a:srgbClr val="FFDF55"/>
              </a:gs>
            </a:gsLst>
            <a:lin ang="5400000" scaled="1"/>
          </a:gradFill>
          <a:ln w="9525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</a:t>
            </a:r>
            <a:r>
              <a:rPr lang="ru-RU" sz="1800" b="1" dirty="0" smtClean="0">
                <a:latin typeface="Bookman Old Style" pitchFamily="18" charset="0"/>
              </a:rPr>
              <a:t>опоставление</a:t>
            </a: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12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28662" y="285728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       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9"/>
          <p:cNvSpPr>
            <a:spLocks noChangeArrowheads="1" noChangeShapeType="1" noTextEdit="1"/>
          </p:cNvSpPr>
          <p:nvPr/>
        </p:nvSpPr>
        <p:spPr bwMode="auto">
          <a:xfrm>
            <a:off x="2285984" y="500043"/>
            <a:ext cx="4929223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4"/>
              </a:avLst>
            </a:prstTxWarp>
          </a:bodyPr>
          <a:lstStyle/>
          <a:p>
            <a:pPr algn="ctr"/>
            <a:r>
              <a:rPr lang="ru-RU" sz="3600" b="1" kern="10" dirty="0" smtClean="0">
                <a:ln w="158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99694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Century"/>
              </a:rPr>
              <a:t>ПРОГРАММА</a:t>
            </a:r>
            <a:endParaRPr lang="ru-RU" sz="3600" b="1" kern="10" dirty="0">
              <a:ln w="15875">
                <a:solidFill>
                  <a:srgbClr val="FF6600"/>
                </a:solidFill>
                <a:round/>
                <a:headEnd/>
                <a:tailEnd/>
              </a:ln>
              <a:solidFill>
                <a:srgbClr val="D99694"/>
              </a:solidFill>
              <a:effectLst>
                <a:prstShdw prst="shdw17" dist="17961" dir="2700000">
                  <a:srgbClr val="993D00"/>
                </a:prstShdw>
              </a:effectLst>
              <a:latin typeface="Century"/>
            </a:endParaRPr>
          </a:p>
        </p:txBody>
      </p:sp>
      <p:sp>
        <p:nvSpPr>
          <p:cNvPr id="29708" name="AutoShape 15"/>
          <p:cNvSpPr>
            <a:spLocks noChangeArrowheads="1"/>
          </p:cNvSpPr>
          <p:nvPr/>
        </p:nvSpPr>
        <p:spPr bwMode="auto">
          <a:xfrm rot="5400000">
            <a:off x="3852069" y="1648601"/>
            <a:ext cx="1439862" cy="2571768"/>
          </a:xfrm>
          <a:prstGeom prst="upDownArrow">
            <a:avLst>
              <a:gd name="adj1" fmla="val 50000"/>
              <a:gd name="adj2" fmla="val 26067"/>
            </a:avLst>
          </a:prstGeom>
          <a:solidFill>
            <a:srgbClr val="5B5B98"/>
          </a:solidFill>
          <a:ln w="28575">
            <a:solidFill>
              <a:srgbClr val="336699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Arial" pitchFamily="34" charset="0"/>
            </a:endParaRPr>
          </a:p>
        </p:txBody>
      </p:sp>
      <p:pic>
        <p:nvPicPr>
          <p:cNvPr id="13" name="Рисунок 12" descr="http://www.kniga.ru/upload/covers/8a0/8a05c73e7768e5cd22d595c4520485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22454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ctuall.ru/images/cover_large/880000826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071678"/>
            <a:ext cx="21118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106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857628"/>
            <a:ext cx="22288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2910" y="92867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дополнительных занятий по русскому языку для учащихся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9 класса с русским (неродным) языком обучения</a:t>
            </a:r>
            <a:endParaRPr lang="ru-RU" dirty="0"/>
          </a:p>
        </p:txBody>
      </p:sp>
      <p:pic>
        <p:nvPicPr>
          <p:cNvPr id="2056" name="Picture 8" descr="http://www.alfabook.org/upload/iblock/177/1778ce2583e1765ed6787a00908fe4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571612"/>
            <a:ext cx="1671639" cy="2209801"/>
          </a:xfrm>
          <a:prstGeom prst="rect">
            <a:avLst/>
          </a:prstGeom>
          <a:noFill/>
        </p:spPr>
      </p:pic>
      <p:pic>
        <p:nvPicPr>
          <p:cNvPr id="22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857232"/>
            <a:ext cx="7459688" cy="92235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УМК по русскому языку для 9 класса</a:t>
            </a:r>
            <a:b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под редакцией Е.А.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Быстровой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помогает: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3276600" y="1773238"/>
            <a:ext cx="56880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990000"/>
                </a:solidFill>
              </a:rPr>
              <a:t>дифференцировать </a:t>
            </a:r>
            <a:r>
              <a:rPr lang="ru-RU" sz="1600" dirty="0"/>
              <a:t>предъявленный материал, использовать задания различной степени сложности, что  позволяет обучать </a:t>
            </a:r>
            <a:r>
              <a:rPr lang="ru-RU" sz="1600" dirty="0" err="1"/>
              <a:t>детей-инофонов</a:t>
            </a:r>
            <a:r>
              <a:rPr lang="ru-RU" sz="1600" dirty="0"/>
              <a:t> любого уровня способностей и  учитывать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b="1" i="1" dirty="0">
                <a:solidFill>
                  <a:srgbClr val="990000"/>
                </a:solidFill>
              </a:rPr>
              <a:t>индивидуальные потребности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/>
              <a:t>ребёнка;</a:t>
            </a:r>
          </a:p>
          <a:p>
            <a:endParaRPr lang="ru-RU" sz="1600" dirty="0"/>
          </a:p>
          <a:p>
            <a:r>
              <a:rPr lang="ru-RU" sz="1600" b="1" i="1" dirty="0">
                <a:solidFill>
                  <a:srgbClr val="990000"/>
                </a:solidFill>
              </a:rPr>
              <a:t>развивать творческие способности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/>
              <a:t>учащихся на красочных иллюстрациях произведений русской живописи и графики, фотографий, </a:t>
            </a:r>
            <a:r>
              <a:rPr lang="ru-RU" sz="1600" dirty="0" err="1"/>
              <a:t>фотоколлажей</a:t>
            </a:r>
            <a:r>
              <a:rPr lang="ru-RU" sz="1600" dirty="0"/>
              <a:t> и рисунков;</a:t>
            </a:r>
            <a:r>
              <a:rPr lang="ru-RU" sz="1600" dirty="0">
                <a:solidFill>
                  <a:srgbClr val="003399"/>
                </a:solidFill>
              </a:rPr>
              <a:t>  </a:t>
            </a:r>
          </a:p>
          <a:p>
            <a:endParaRPr lang="ru-RU" sz="1600" dirty="0">
              <a:solidFill>
                <a:srgbClr val="003399"/>
              </a:solidFill>
            </a:endParaRPr>
          </a:p>
          <a:p>
            <a:r>
              <a:rPr lang="ru-RU" sz="1600" dirty="0"/>
              <a:t>формировать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b="1" i="1" dirty="0">
                <a:solidFill>
                  <a:srgbClr val="990000"/>
                </a:solidFill>
              </a:rPr>
              <a:t>навыки самостоятельной деятельности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/>
              <a:t>учащихся-инофонов</a:t>
            </a:r>
            <a:r>
              <a:rPr lang="ru-RU" sz="1600" dirty="0"/>
              <a:t>  с использованием разнообразной  учебной  литературы (словарей, справочников,  самоучителей, практикумов, пособий для подготовки к экзаменам,  </a:t>
            </a:r>
            <a:r>
              <a:rPr lang="ru-RU" sz="1600" dirty="0" err="1"/>
              <a:t>мультимедийных</a:t>
            </a:r>
            <a:r>
              <a:rPr lang="ru-RU" sz="1600" dirty="0"/>
              <a:t> средств   и т.п.).</a:t>
            </a: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kupiknigi.ru/image/Large/multimedia/books_covers/1009269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kniga.ru/upload/covers/8a0/8a05c73e7768e5cd22d595c4520485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22454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04813"/>
            <a:ext cx="8701118" cy="5921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Курс обучения русскому языку по методике Т.Я. Фроловой"</a:t>
            </a:r>
          </a:p>
        </p:txBody>
      </p:sp>
      <p:pic>
        <p:nvPicPr>
          <p:cNvPr id="24578" name="Picture 3" descr="106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1871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68312" y="981074"/>
            <a:ext cx="835215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                         </a:t>
            </a:r>
            <a:endParaRPr lang="ru-RU" dirty="0" smtClean="0"/>
          </a:p>
          <a:p>
            <a:r>
              <a:rPr lang="ru-RU" dirty="0" smtClean="0"/>
              <a:t>                               </a:t>
            </a:r>
            <a:r>
              <a:rPr lang="ru-RU" sz="1600" dirty="0"/>
              <a:t>Методика Т.Я.Фроловой позволяет использовать  </a:t>
            </a:r>
          </a:p>
          <a:p>
            <a:r>
              <a:rPr lang="ru-RU" sz="1600" dirty="0"/>
              <a:t>                               </a:t>
            </a:r>
            <a:r>
              <a:rPr lang="ru-RU" sz="1600" dirty="0" smtClean="0"/>
              <a:t>    </a:t>
            </a:r>
            <a:r>
              <a:rPr lang="ru-RU" sz="1600" dirty="0"/>
              <a:t>такие современные образовательные технологии,</a:t>
            </a:r>
          </a:p>
          <a:p>
            <a:r>
              <a:rPr lang="ru-RU" sz="1600" dirty="0"/>
              <a:t>                               </a:t>
            </a:r>
            <a:r>
              <a:rPr lang="ru-RU" sz="1600" dirty="0" smtClean="0"/>
              <a:t>    </a:t>
            </a:r>
            <a:r>
              <a:rPr lang="ru-RU" sz="1600" dirty="0"/>
              <a:t>как информационно-коммуникативные, </a:t>
            </a:r>
          </a:p>
          <a:p>
            <a:r>
              <a:rPr lang="ru-RU" sz="1600" dirty="0"/>
              <a:t>                                </a:t>
            </a:r>
            <a:r>
              <a:rPr lang="ru-RU" sz="1600" dirty="0" smtClean="0"/>
              <a:t>   </a:t>
            </a:r>
            <a:r>
              <a:rPr lang="ru-RU" sz="1600" dirty="0" err="1" smtClean="0"/>
              <a:t>здоровьесберегающие</a:t>
            </a:r>
            <a:r>
              <a:rPr lang="ru-RU" sz="1600" dirty="0"/>
              <a:t>, осуществлять личностно-</a:t>
            </a:r>
          </a:p>
          <a:p>
            <a:r>
              <a:rPr lang="ru-RU" sz="1600" dirty="0"/>
              <a:t>                               </a:t>
            </a:r>
            <a:r>
              <a:rPr lang="ru-RU" sz="1600" dirty="0" smtClean="0"/>
              <a:t>    </a:t>
            </a:r>
            <a:r>
              <a:rPr lang="ru-RU" sz="1600" dirty="0"/>
              <a:t>ориентированный </a:t>
            </a:r>
            <a:r>
              <a:rPr lang="ru-RU" sz="1600" dirty="0" smtClean="0"/>
              <a:t>подход. </a:t>
            </a:r>
          </a:p>
          <a:p>
            <a:r>
              <a:rPr lang="ru-RU" sz="1600" dirty="0" smtClean="0"/>
              <a:t>                                   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Учащимся-инофонам</a:t>
            </a:r>
            <a:r>
              <a:rPr lang="ru-RU" sz="1600" b="1" dirty="0" smtClean="0">
                <a:solidFill>
                  <a:srgbClr val="C00000"/>
                </a:solidFill>
              </a:rPr>
              <a:t>  с развитым логическим мышлением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ru-RU" sz="1600" b="1" dirty="0" smtClean="0">
                <a:solidFill>
                  <a:srgbClr val="C00000"/>
                </a:solidFill>
              </a:rPr>
              <a:t>предлагается  </a:t>
            </a:r>
            <a:r>
              <a:rPr lang="ru-RU" sz="1600" b="1" dirty="0" smtClean="0">
                <a:solidFill>
                  <a:srgbClr val="C00000"/>
                </a:solidFill>
              </a:rPr>
              <a:t>способ применения правила на основе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            алгоритма, формулы, схемы.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/>
              <a:t>А </a:t>
            </a:r>
            <a:r>
              <a:rPr lang="ru-RU" sz="1600" dirty="0" smtClean="0"/>
              <a:t>учащимся </a:t>
            </a:r>
            <a:r>
              <a:rPr lang="ru-RU" sz="1600" dirty="0"/>
              <a:t>с наглядно-образным типом мышления </a:t>
            </a:r>
            <a:r>
              <a:rPr lang="ru-RU" sz="1600" dirty="0" smtClean="0"/>
              <a:t>предлагается способ </a:t>
            </a:r>
            <a:r>
              <a:rPr lang="ru-RU" sz="1600" dirty="0"/>
              <a:t>применения </a:t>
            </a:r>
            <a:r>
              <a:rPr lang="ru-RU" sz="1600" dirty="0" smtClean="0"/>
              <a:t>правила с опорой на </a:t>
            </a:r>
            <a:r>
              <a:rPr lang="ru-RU" sz="1600" dirty="0"/>
              <a:t>иллюстрацию, отражающую в образах порядок применения правила.</a:t>
            </a:r>
          </a:p>
          <a:p>
            <a:r>
              <a:rPr lang="ru-RU" sz="1600" dirty="0"/>
              <a:t>Итак, методика позволяет осуществлять обучение орфографии и пунктуации на основе классификационной системы, что значительно усиливает практическую направленность изучения русского языка. При этом сокращается объём изучаемого материала, </a:t>
            </a:r>
            <a:r>
              <a:rPr lang="ru-RU" sz="1600" dirty="0" smtClean="0"/>
              <a:t>снимается   проблема интерференции, разгружается память </a:t>
            </a:r>
          </a:p>
          <a:p>
            <a:r>
              <a:rPr lang="ru-RU" sz="1600" dirty="0" smtClean="0"/>
              <a:t>                              </a:t>
            </a:r>
            <a:r>
              <a:rPr lang="ru-RU" sz="1600" dirty="0" err="1" smtClean="0"/>
              <a:t>учащихся-инофонов</a:t>
            </a:r>
            <a:r>
              <a:rPr lang="ru-RU" sz="1600" dirty="0" smtClean="0"/>
              <a:t> , </a:t>
            </a:r>
            <a:r>
              <a:rPr lang="ru-RU" sz="1600" dirty="0"/>
              <a:t>обеспечивается </a:t>
            </a:r>
            <a:r>
              <a:rPr lang="ru-RU" sz="1600" dirty="0" smtClean="0"/>
              <a:t>надёжность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усвоения с учётом </a:t>
            </a:r>
            <a:r>
              <a:rPr lang="ru-RU" sz="1600" dirty="0"/>
              <a:t>функциональной </a:t>
            </a:r>
            <a:r>
              <a:rPr lang="ru-RU" sz="1600" dirty="0" smtClean="0"/>
              <a:t>асимметрии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работы </a:t>
            </a:r>
            <a:r>
              <a:rPr lang="ru-RU" sz="1600" dirty="0"/>
              <a:t>головного мозга учащихся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428604"/>
            <a:ext cx="6985000" cy="1071570"/>
          </a:xfrm>
        </p:spPr>
        <p:txBody>
          <a:bodyPr/>
          <a:lstStyle/>
          <a:p>
            <a:pPr>
              <a:tabLst>
                <a:tab pos="4300538" algn="l"/>
              </a:tabLst>
            </a:pPr>
            <a:r>
              <a:rPr lang="ru-RU" sz="2400" b="1" dirty="0" smtClean="0">
                <a:latin typeface="Bookman Old Style" pitchFamily="18" charset="0"/>
              </a:rPr>
              <a:t>УМК по русскому языку для 9 класса под редакцией </a:t>
            </a:r>
            <a:r>
              <a:rPr lang="ru-RU" sz="2400" b="1" dirty="0" err="1" smtClean="0">
                <a:latin typeface="Bookman Old Style" pitchFamily="18" charset="0"/>
              </a:rPr>
              <a:t>Т.А.Ладыженской</a:t>
            </a:r>
            <a:r>
              <a:rPr lang="ru-RU" sz="2400" b="1" dirty="0" smtClean="0">
                <a:latin typeface="Bookman Old Style" pitchFamily="18" charset="0"/>
              </a:rPr>
              <a:t> направлен на: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928926" y="1643050"/>
            <a:ext cx="5000660" cy="4522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ru-RU" sz="1900" dirty="0" smtClean="0"/>
              <a:t>формирование представления у детей – </a:t>
            </a:r>
            <a:r>
              <a:rPr lang="ru-RU" sz="1900" dirty="0" err="1" smtClean="0"/>
              <a:t>инофонов</a:t>
            </a:r>
            <a:r>
              <a:rPr lang="ru-RU" sz="1900" dirty="0" smtClean="0"/>
              <a:t> о русском языке как</a:t>
            </a:r>
            <a:r>
              <a:rPr lang="ru-RU" sz="1900" dirty="0" smtClean="0">
                <a:solidFill>
                  <a:srgbClr val="003399"/>
                </a:solidFill>
              </a:rPr>
              <a:t> </a:t>
            </a:r>
            <a:r>
              <a:rPr lang="ru-RU" sz="1900" b="1" i="1" dirty="0" smtClean="0">
                <a:solidFill>
                  <a:srgbClr val="B02A00"/>
                </a:solidFill>
              </a:rPr>
              <a:t>духовной, нравственной и культурной ценности народа;</a:t>
            </a:r>
            <a:r>
              <a:rPr lang="ru-RU" sz="1900" dirty="0" smtClean="0">
                <a:solidFill>
                  <a:srgbClr val="003399"/>
                </a:solidFill>
              </a:rPr>
              <a:t>  </a:t>
            </a:r>
            <a:r>
              <a:rPr lang="ru-RU" sz="1900" dirty="0" smtClean="0"/>
              <a:t>развитие любви к родному языку, устойчивого интереса к его изучению,   стремления и способности к</a:t>
            </a:r>
            <a:r>
              <a:rPr lang="ru-RU" sz="1900" dirty="0" smtClean="0">
                <a:solidFill>
                  <a:srgbClr val="003399"/>
                </a:solidFill>
              </a:rPr>
              <a:t> </a:t>
            </a:r>
            <a:r>
              <a:rPr lang="ru-RU" sz="1900" b="1" i="1" dirty="0" smtClean="0">
                <a:solidFill>
                  <a:srgbClr val="B02A00"/>
                </a:solidFill>
              </a:rPr>
              <a:t>речевому  с самосовершенствованию;</a:t>
            </a:r>
          </a:p>
          <a:p>
            <a:pPr>
              <a:lnSpc>
                <a:spcPct val="80000"/>
              </a:lnSpc>
              <a:buClr>
                <a:schemeClr val="hlink"/>
              </a:buClr>
              <a:buNone/>
            </a:pPr>
            <a:endParaRPr lang="ru-RU" sz="1900" dirty="0" smtClean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ru-RU" sz="1900" dirty="0" smtClean="0"/>
              <a:t>формирование</a:t>
            </a:r>
            <a:r>
              <a:rPr lang="ru-RU" sz="1900" dirty="0" smtClean="0">
                <a:solidFill>
                  <a:srgbClr val="003399"/>
                </a:solidFill>
              </a:rPr>
              <a:t>  </a:t>
            </a:r>
            <a:r>
              <a:rPr lang="ru-RU" sz="1900" b="1" i="1" dirty="0" err="1" smtClean="0">
                <a:solidFill>
                  <a:srgbClr val="B02A00"/>
                </a:solidFill>
              </a:rPr>
              <a:t>метапредметных</a:t>
            </a:r>
            <a:r>
              <a:rPr lang="ru-RU" sz="1900" b="1" i="1" dirty="0" smtClean="0">
                <a:solidFill>
                  <a:srgbClr val="B02A00"/>
                </a:solidFill>
              </a:rPr>
              <a:t> умений и навыков</a:t>
            </a:r>
            <a:r>
              <a:rPr lang="ru-RU" sz="1900" dirty="0" smtClean="0">
                <a:solidFill>
                  <a:srgbClr val="003399"/>
                </a:solidFill>
              </a:rPr>
              <a:t>, </a:t>
            </a:r>
            <a:r>
              <a:rPr lang="ru-RU" sz="1900" dirty="0" smtClean="0"/>
              <a:t>связанных с развитием видов речевой деятельности, которые прежде всего заключаются в способности извлекать из </a:t>
            </a:r>
            <a:r>
              <a:rPr lang="ru-RU" sz="1900" dirty="0" smtClean="0"/>
              <a:t>разных </a:t>
            </a:r>
            <a:r>
              <a:rPr lang="ru-RU" sz="1900" dirty="0" smtClean="0"/>
              <a:t>источников,  преобразовывать  и  преподносить информацию, а также создавать собственные высказывания в устной и письменной форме;</a:t>
            </a:r>
          </a:p>
        </p:txBody>
      </p:sp>
      <p:pic>
        <p:nvPicPr>
          <p:cNvPr id="13" name="Рисунок 12" descr="http://actuall.ru/images/cover_large/880000826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211188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tatic1.ozone.ru/multimedia/books_covers/10059988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143140" cy="259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214414" y="500042"/>
            <a:ext cx="7273925" cy="863600"/>
          </a:xfrm>
          <a:prstGeom prst="rect">
            <a:avLst/>
          </a:prstGeom>
          <a:solidFill>
            <a:srgbClr val="FFCCFF"/>
          </a:solidFill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Учебно-информационные умения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9222" name="Line 33"/>
          <p:cNvSpPr>
            <a:spLocks noChangeShapeType="1"/>
          </p:cNvSpPr>
          <p:nvPr/>
        </p:nvSpPr>
        <p:spPr bwMode="auto">
          <a:xfrm>
            <a:off x="1547813" y="1484313"/>
            <a:ext cx="0" cy="719137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36"/>
          <p:cNvSpPr>
            <a:spLocks noChangeShapeType="1"/>
          </p:cNvSpPr>
          <p:nvPr/>
        </p:nvSpPr>
        <p:spPr bwMode="auto">
          <a:xfrm>
            <a:off x="4427538" y="1341438"/>
            <a:ext cx="0" cy="8636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40"/>
          <p:cNvSpPr>
            <a:spLocks noChangeShapeType="1"/>
          </p:cNvSpPr>
          <p:nvPr/>
        </p:nvSpPr>
        <p:spPr bwMode="auto">
          <a:xfrm>
            <a:off x="7596188" y="1484313"/>
            <a:ext cx="0" cy="720725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40"/>
          <p:cNvSpPr>
            <a:spLocks noChangeShapeType="1"/>
          </p:cNvSpPr>
          <p:nvPr/>
        </p:nvSpPr>
        <p:spPr bwMode="auto">
          <a:xfrm>
            <a:off x="7596188" y="2852738"/>
            <a:ext cx="1587" cy="4318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15008" y="3071810"/>
            <a:ext cx="2952750" cy="2286016"/>
          </a:xfrm>
          <a:prstGeom prst="ellipse">
            <a:avLst/>
          </a:prstGeom>
          <a:solidFill>
            <a:srgbClr val="FFCCFF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Создавать тексты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различных типов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9227" name="Line 40"/>
          <p:cNvSpPr>
            <a:spLocks noChangeShapeType="1"/>
          </p:cNvSpPr>
          <p:nvPr/>
        </p:nvSpPr>
        <p:spPr bwMode="auto">
          <a:xfrm>
            <a:off x="1476375" y="2852738"/>
            <a:ext cx="1588" cy="4318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1643050"/>
            <a:ext cx="2916238" cy="2071702"/>
          </a:xfrm>
          <a:prstGeom prst="ellipse">
            <a:avLst/>
          </a:prstGeom>
          <a:solidFill>
            <a:srgbClr val="FFCCFF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Грамотно списывать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и писать под диктовку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 тексты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9229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00364" y="2285992"/>
            <a:ext cx="3024187" cy="2357454"/>
          </a:xfrm>
          <a:prstGeom prst="ellipse">
            <a:avLst/>
          </a:prstGeom>
          <a:solidFill>
            <a:srgbClr val="FFCCFF"/>
          </a:solidFill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latin typeface="Bookman Old Style" pitchFamily="18" charset="0"/>
            </a:endParaRPr>
          </a:p>
          <a:p>
            <a:pPr algn="ctr"/>
            <a:endParaRPr lang="ru-RU" sz="1400" b="1" dirty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Владеть различными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видами изложения текста: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подробное и сжатое,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полное и выборочное</a:t>
            </a:r>
            <a:endParaRPr lang="ru-RU" sz="1600" b="1" dirty="0">
              <a:latin typeface="Bookman Old Style" pitchFamily="18" charset="0"/>
            </a:endParaRPr>
          </a:p>
          <a:p>
            <a:pPr algn="ctr"/>
            <a:r>
              <a:rPr lang="ru-RU" sz="1400" b="1" dirty="0">
                <a:latin typeface="Bookman Old Style" pitchFamily="18" charset="0"/>
              </a:rPr>
              <a:t> </a:t>
            </a:r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4572000" y="2852738"/>
            <a:ext cx="1588" cy="287337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DSCN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9"/>
            <a:ext cx="2571768" cy="1928826"/>
          </a:xfrm>
          <a:prstGeom prst="rect">
            <a:avLst/>
          </a:prstGeom>
          <a:noFill/>
        </p:spPr>
      </p:pic>
      <p:pic>
        <p:nvPicPr>
          <p:cNvPr id="17409" name="Picture 1" descr="D:\новые уроки фгос\открытые уроки ФГОС ООО\семинар 2 декабря 2014г\семинар русского языка\DSC_0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02014" y="12430188"/>
            <a:ext cx="14044613" cy="9363076"/>
          </a:xfrm>
          <a:prstGeom prst="rect">
            <a:avLst/>
          </a:prstGeom>
          <a:noFill/>
        </p:spPr>
      </p:pic>
      <p:pic>
        <p:nvPicPr>
          <p:cNvPr id="17" name="Рисунок 16" descr="D:\новые уроки фгос\открытые уроки ФГОС ООО\семинар 2 декабря 2014г\семинар русского языка\DSC_01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4"/>
            <a:ext cx="300039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восп.работа\6 класс\фото 6 класс 008.jpg"/>
          <p:cNvPicPr/>
          <p:nvPr/>
        </p:nvPicPr>
        <p:blipFill>
          <a:blip r:embed="rId7" cstate="print"/>
          <a:srcRect r="48639"/>
          <a:stretch>
            <a:fillRect/>
          </a:stretch>
        </p:blipFill>
        <p:spPr bwMode="auto">
          <a:xfrm>
            <a:off x="4071934" y="4429132"/>
            <a:ext cx="1438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5" descr="17_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84763"/>
            <a:ext cx="335756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47700" y="642919"/>
            <a:ext cx="7993063" cy="78581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Учебно-логические умения:</a:t>
            </a:r>
            <a:endParaRPr lang="ru-RU" sz="2400" b="1" i="1" dirty="0">
              <a:solidFill>
                <a:schemeClr val="tx2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14282" y="1500174"/>
            <a:ext cx="2989262" cy="468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6390" name="AutoShape 2"/>
          <p:cNvSpPr>
            <a:spLocks noChangeArrowheads="1"/>
          </p:cNvSpPr>
          <p:nvPr/>
        </p:nvSpPr>
        <p:spPr bwMode="auto">
          <a:xfrm>
            <a:off x="142844" y="2071678"/>
            <a:ext cx="2786082" cy="2571768"/>
          </a:xfrm>
          <a:prstGeom prst="roundRect">
            <a:avLst>
              <a:gd name="adj" fmla="val 12844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rPr>
              <a:t>Адекватно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rPr>
              <a:t> воспринимать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rPr>
              <a:t> и интерпретировать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rPr>
              <a:t>(понимать)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прослушанный текст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rPr>
              <a:t>(часть1. ОГЭ)</a:t>
            </a:r>
          </a:p>
          <a:p>
            <a:endParaRPr lang="ru-RU" sz="1600" b="1" dirty="0">
              <a:solidFill>
                <a:schemeClr val="tx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6391" name="AutoShape 2"/>
          <p:cNvSpPr>
            <a:spLocks noChangeArrowheads="1"/>
          </p:cNvSpPr>
          <p:nvPr/>
        </p:nvSpPr>
        <p:spPr bwMode="auto">
          <a:xfrm>
            <a:off x="3000364" y="2071678"/>
            <a:ext cx="2857520" cy="257176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>
              <a:buClr>
                <a:schemeClr val="bg2"/>
              </a:buClr>
              <a:buSzPct val="75000"/>
            </a:pP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Внимательно</a:t>
            </a:r>
          </a:p>
          <a:p>
            <a:pPr lvl="0" algn="ctr">
              <a:buClr>
                <a:schemeClr val="bg2"/>
              </a:buClr>
              <a:buSzPct val="75000"/>
            </a:pP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читать без ошибок</a:t>
            </a:r>
          </a:p>
          <a:p>
            <a:pPr lvl="0" algn="ctr">
              <a:buClr>
                <a:schemeClr val="bg2"/>
              </a:buClr>
              <a:buSzPct val="75000"/>
            </a:pP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 и верно </a:t>
            </a:r>
          </a:p>
          <a:p>
            <a:pPr lvl="0" algn="ctr">
              <a:buClr>
                <a:schemeClr val="bg2"/>
              </a:buClr>
              <a:buSzPct val="75000"/>
            </a:pP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воспринимать</a:t>
            </a:r>
            <a:endParaRPr lang="ru-RU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lvl="0" algn="ctr">
              <a:buClr>
                <a:schemeClr val="bg2"/>
              </a:buClr>
              <a:buSzPct val="75000"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тестовые задания</a:t>
            </a:r>
          </a:p>
          <a:p>
            <a:pPr lvl="0" algn="ctr">
              <a:buClr>
                <a:schemeClr val="bg2"/>
              </a:buClr>
              <a:buSzPct val="75000"/>
            </a:pPr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(часть2. ОГЭ)</a:t>
            </a:r>
            <a:endParaRPr lang="ru-RU" dirty="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6392" name="AutoShape 2"/>
          <p:cNvSpPr>
            <a:spLocks noChangeArrowheads="1"/>
          </p:cNvSpPr>
          <p:nvPr/>
        </p:nvSpPr>
        <p:spPr bwMode="auto">
          <a:xfrm>
            <a:off x="6000760" y="2071678"/>
            <a:ext cx="3000396" cy="257176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endParaRPr lang="ru-RU" sz="900" b="1" dirty="0">
              <a:latin typeface="Verdana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857488" y="1500174"/>
            <a:ext cx="2989262" cy="468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715008" y="1500174"/>
            <a:ext cx="3428992" cy="468313"/>
          </a:xfrm>
          <a:prstGeom prst="downArrow">
            <a:avLst>
              <a:gd name="adj1" fmla="val 72857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Читать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Слушать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1500174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latin typeface="Bookman Old Style" pitchFamily="18" charset="0"/>
              </a:rPr>
              <a:t>Читать и слушать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0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929322" y="2214554"/>
            <a:ext cx="3214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</a:rPr>
              <a:t>Восприятие текста, вычленение информации,         сопоставление (сравнение),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</a:rPr>
              <a:t>оценка полученной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</a:rPr>
              <a:t>информации,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</a:rPr>
              <a:t>написание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сочинения - рассуждения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Bookman Old Style" pitchFamily="18" charset="0"/>
              </a:rPr>
              <a:t>(часть 15.1 – 15.2 ОГЭ)</a:t>
            </a:r>
            <a:endParaRPr lang="ru-RU" sz="16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D:\восп.работа\фото лира-12\P1020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14884"/>
            <a:ext cx="3071834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428604"/>
            <a:ext cx="7283450" cy="121444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Приёмы обучения 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осмысленному прослушиванию</a:t>
            </a:r>
            <a:r>
              <a:rPr lang="ru-RU" sz="2400" b="1" dirty="0" smtClean="0">
                <a:latin typeface="Bookman Old Style" pitchFamily="18" charset="0"/>
              </a:rPr>
              <a:t>:</a:t>
            </a: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восп.работа\фото лира-12\DSC_0029.JPG"/>
          <p:cNvPicPr/>
          <p:nvPr/>
        </p:nvPicPr>
        <p:blipFill>
          <a:blip r:embed="rId3" cstate="print"/>
          <a:srcRect r="39551"/>
          <a:stretch>
            <a:fillRect/>
          </a:stretch>
        </p:blipFill>
        <p:spPr bwMode="auto">
          <a:xfrm>
            <a:off x="3786182" y="3857628"/>
            <a:ext cx="3000396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57291" y="1428736"/>
            <a:ext cx="735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постановка вопросов к тексту: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составление плана;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построение схемы текста;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передача содержания текста в форме опорного конспекта;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подробный пересказ текста;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компрессия текста (сжатый пересказ, составление тезисов, конспектирование);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692151"/>
            <a:ext cx="7210425" cy="109377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man Old Style" pitchFamily="18" charset="0"/>
              </a:rPr>
              <a:t>Обучение детей мигрантов и успешная сдача ими ГИА – современная проблема российских школ</a:t>
            </a:r>
          </a:p>
        </p:txBody>
      </p:sp>
      <p:pic>
        <p:nvPicPr>
          <p:cNvPr id="15362" name="Picture 4" descr="P102034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2143116"/>
            <a:ext cx="535785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428604"/>
            <a:ext cx="7283450" cy="121444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Алгоритм работы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при выполнении части 1 ОГЭ 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/сжатое изложение/</a:t>
            </a: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2010-01-31\Документы\фото твор.мастерской\IMG_44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459391"/>
            <a:ext cx="3214710" cy="2398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1643050"/>
            <a:ext cx="7929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Читаем исходный текст.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Формулируем основную </a:t>
            </a:r>
            <a:r>
              <a:rPr lang="ru-RU" b="1" dirty="0" smtClean="0">
                <a:latin typeface="Bookman Old Style" pitchFamily="18" charset="0"/>
              </a:rPr>
              <a:t>тему </a:t>
            </a:r>
            <a:r>
              <a:rPr lang="ru-RU" b="1" dirty="0" smtClean="0">
                <a:latin typeface="Bookman Old Style" pitchFamily="18" charset="0"/>
              </a:rPr>
              <a:t>(о чём текст?) и идею (что хотел сказать автор?).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Выделяем ключевые слова и предложения.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Обозначаем в тексте </a:t>
            </a:r>
            <a:r>
              <a:rPr lang="ru-RU" b="1" dirty="0" err="1" smtClean="0">
                <a:latin typeface="Bookman Old Style" pitchFamily="18" charset="0"/>
              </a:rPr>
              <a:t>микротемы</a:t>
            </a:r>
            <a:r>
              <a:rPr lang="ru-RU" b="1" dirty="0" smtClean="0">
                <a:latin typeface="Bookman Old Style" pitchFamily="18" charset="0"/>
              </a:rPr>
              <a:t>, составляем подробный план.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Находим в тексте компоненты (слова, словосочетания, предложения), которые можно подвергнуть компрессии.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Сокращаем текст.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Тщательно </a:t>
            </a:r>
            <a:r>
              <a:rPr lang="ru-RU" b="1" smtClean="0">
                <a:latin typeface="Bookman Old Style" pitchFamily="18" charset="0"/>
              </a:rPr>
              <a:t>проверяем </a:t>
            </a:r>
            <a:r>
              <a:rPr lang="ru-RU" b="1" smtClean="0">
                <a:latin typeface="Bookman Old Style" pitchFamily="18" charset="0"/>
              </a:rPr>
              <a:t>текст </a:t>
            </a:r>
            <a:r>
              <a:rPr lang="ru-RU" b="1" dirty="0" smtClean="0">
                <a:latin typeface="Bookman Old Style" pitchFamily="18" charset="0"/>
              </a:rPr>
              <a:t>на наличие всех видов ошибок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428604"/>
            <a:ext cx="7283450" cy="121444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Алгоритм работы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при выполнении части 2 ОГЭ 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/тестовые задания/</a:t>
            </a: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1643050"/>
            <a:ext cx="7858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Прочитайте задание, например: Из предложений 6–7</a:t>
            </a:r>
          </a:p>
          <a:p>
            <a:r>
              <a:rPr lang="ru-RU" b="1" dirty="0" smtClean="0">
                <a:latin typeface="Bookman Old Style" pitchFamily="18" charset="0"/>
              </a:rPr>
              <a:t>выпишите слово с чередующейся безударной гласной в корне. </a:t>
            </a:r>
          </a:p>
          <a:p>
            <a:r>
              <a:rPr lang="ru-RU" b="1" dirty="0" smtClean="0">
                <a:latin typeface="Bookman Old Style" pitchFamily="18" charset="0"/>
              </a:rPr>
              <a:t>2. Переформулируйте «своими словами» во внутренней  речи   то, что вам предлагается сделать (из предложений  6–7 выписать  слово с чередующейся гласной).</a:t>
            </a:r>
          </a:p>
          <a:p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r>
              <a:rPr lang="ru-RU" b="1" dirty="0" smtClean="0">
                <a:latin typeface="Bookman Old Style" pitchFamily="18" charset="0"/>
              </a:rPr>
              <a:t>3. Запишите на черновике (проговорите про себя) этапы своей работы: выделяю предложения 6–7, подчеркиваю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         все слова с безударной гласной корня, 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         вспоминаю, какие есть корни с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         чередованием, ищу слово с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         чередующейся гласной, выделяю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         это слово,  записываю его 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                                         в ответ).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428604"/>
            <a:ext cx="7283450" cy="121444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Таблица тестовых заданий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/часть 2 ОГЭ/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428736"/>
          <a:ext cx="8501121" cy="508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032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выполнимые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трудновыполнимые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невыполнимые</a:t>
                      </a:r>
                      <a:endParaRPr lang="ru-RU" dirty="0"/>
                    </a:p>
                  </a:txBody>
                  <a:tcPr/>
                </a:tc>
              </a:tr>
              <a:tr h="3598178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№4: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правописание приставок.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Несмотря на то, что для выбора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приставок, оканчивающихся на З и С, необходимо знание фонетики, а для выбора приставок ПРИ и ПРЕ – понимание ЛЗ слов,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дети-инофоны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достаточно хорошо справляются с данным заданием.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№11: 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выделение грамматических основ в предложении.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Дети-инофоны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просто делят предложение на смысловые, интонационные части и считают, сколько их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№2: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 каком варианте ответа содержится информация, необходимая для обоснования ответа на вопрос.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Востребовано знание темы «Текст как речевое произведение. Смысловая и композиционная целостность текста. Анализ текста».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Необходимо аналитическое прочтение предлагаемого текста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43043" y="1500174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428604"/>
            <a:ext cx="7283450" cy="121444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Алгоритм работы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при выполнении части 15.1 – 15.3 ОГЭ 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/сочинение-рассуждение/</a:t>
            </a: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1643050"/>
            <a:ext cx="7116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изучаем структуру создаваемого текста;</a:t>
            </a:r>
          </a:p>
          <a:p>
            <a:pPr lvl="0"/>
            <a:endParaRPr lang="ru-RU" b="1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заучиваем таблицу речевых клише!!! (дается в готовом виде);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составляем под руководством учителя пособие определений;</a:t>
            </a:r>
          </a:p>
          <a:p>
            <a:pPr lvl="0"/>
            <a:endParaRPr lang="ru-RU" b="1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заводим общую тетрадь, в которую в течение всей подготовки к экзамену  будем записывать выдержки,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                     цитаты из различных учебных пособий 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                     по русскому языку и интернета о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                     роли каких-либо языковых явлений. 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                Все это обязательно заучивается 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                                                    наизусть!!!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214414" y="500042"/>
            <a:ext cx="7286676" cy="1000132"/>
          </a:xfrm>
          <a:prstGeom prst="rect">
            <a:avLst/>
          </a:prstGeom>
          <a:solidFill>
            <a:srgbClr val="FFCCFF"/>
          </a:solidFill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                 Базовые упражнения  при                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    подготовке к сочинению-рассуждению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/части15.1-15.3/</a:t>
            </a:r>
          </a:p>
        </p:txBody>
      </p:sp>
      <p:sp>
        <p:nvSpPr>
          <p:cNvPr id="9222" name="Line 33"/>
          <p:cNvSpPr>
            <a:spLocks noChangeShapeType="1"/>
          </p:cNvSpPr>
          <p:nvPr/>
        </p:nvSpPr>
        <p:spPr bwMode="auto">
          <a:xfrm>
            <a:off x="1547813" y="1484313"/>
            <a:ext cx="0" cy="719137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36"/>
          <p:cNvSpPr>
            <a:spLocks noChangeShapeType="1"/>
          </p:cNvSpPr>
          <p:nvPr/>
        </p:nvSpPr>
        <p:spPr bwMode="auto">
          <a:xfrm>
            <a:off x="4427538" y="1341438"/>
            <a:ext cx="0" cy="8636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40"/>
          <p:cNvSpPr>
            <a:spLocks noChangeShapeType="1"/>
          </p:cNvSpPr>
          <p:nvPr/>
        </p:nvSpPr>
        <p:spPr bwMode="auto">
          <a:xfrm>
            <a:off x="7596188" y="1484313"/>
            <a:ext cx="0" cy="720725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40"/>
          <p:cNvSpPr>
            <a:spLocks noChangeShapeType="1"/>
          </p:cNvSpPr>
          <p:nvPr/>
        </p:nvSpPr>
        <p:spPr bwMode="auto">
          <a:xfrm>
            <a:off x="7596188" y="2852738"/>
            <a:ext cx="1587" cy="4318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40"/>
          <p:cNvSpPr>
            <a:spLocks noChangeShapeType="1"/>
          </p:cNvSpPr>
          <p:nvPr/>
        </p:nvSpPr>
        <p:spPr bwMode="auto">
          <a:xfrm>
            <a:off x="1476375" y="2852738"/>
            <a:ext cx="1588" cy="43180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4572000" y="2852738"/>
            <a:ext cx="1588" cy="287337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D:\новые уроки фгос\открытые уроки ФГОС ООО\семинар 2 декабря 2014г\семинар русского языка\DSC_0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2014" y="12430188"/>
            <a:ext cx="14044613" cy="936307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2910" y="1714488"/>
            <a:ext cx="83582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latin typeface="Bookman Old Style" pitchFamily="18" charset="0"/>
              </a:rPr>
              <a:t>прочитайте текст сочинения-рассуждения (дается образец),</a:t>
            </a:r>
          </a:p>
          <a:p>
            <a:r>
              <a:rPr lang="ru-RU" b="1" dirty="0" smtClean="0">
                <a:latin typeface="Bookman Old Style" pitchFamily="18" charset="0"/>
              </a:rPr>
              <a:t> выделите структурные элементы рассуждения;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ответьте на вопрос текста, используя структуру рассуждения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(общий тезис-вступление,  во-первых…+ доказательство;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во- вторых …+ доказательство; общий итог-вывод);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в соответствии с заданием (ОГЭ) перечитайте текст и </a:t>
            </a:r>
          </a:p>
          <a:p>
            <a:r>
              <a:rPr lang="ru-RU" b="1" dirty="0" smtClean="0">
                <a:latin typeface="Bookman Old Style" pitchFamily="18" charset="0"/>
              </a:rPr>
              <a:t>найдите в нем необходимые примеры (аргументы);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объясните, как вы понимаете слова и выражения: тезис, </a:t>
            </a:r>
          </a:p>
          <a:p>
            <a:r>
              <a:rPr lang="ru-RU" b="1" dirty="0" smtClean="0">
                <a:latin typeface="Bookman Old Style" pitchFamily="18" charset="0"/>
              </a:rPr>
              <a:t>комментарий, аргумент, — составьте с этими словами </a:t>
            </a:r>
          </a:p>
          <a:p>
            <a:r>
              <a:rPr lang="ru-RU" b="1" dirty="0" smtClean="0">
                <a:latin typeface="Bookman Old Style" pitchFamily="18" charset="0"/>
              </a:rPr>
              <a:t>предложения;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добавьте свои факты, примеры, не меняя структуру текста; </a:t>
            </a:r>
          </a:p>
          <a:p>
            <a:pPr lvl="2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 найдите в тексте слова (фразы), которые можно 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использовать для выводов (для аргументов, 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примеров и т.п.); </a:t>
            </a:r>
          </a:p>
          <a:p>
            <a:pPr lvl="2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  напишите тезисы по содержанию прочитанного.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500042"/>
            <a:ext cx="7283450" cy="11430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Практическая рекомендация дидактического материала при подготовке </a:t>
            </a:r>
            <a:r>
              <a:rPr lang="ru-RU" sz="2400" b="1" dirty="0" err="1" smtClean="0">
                <a:latin typeface="Bookman Old Style" pitchFamily="18" charset="0"/>
              </a:rPr>
              <a:t>учащихся-инофонов</a:t>
            </a:r>
            <a:r>
              <a:rPr lang="ru-RU" sz="2400" b="1" dirty="0" smtClean="0">
                <a:latin typeface="Bookman Old Style" pitchFamily="18" charset="0"/>
              </a:rPr>
              <a:t> к ГИА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50016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2010-01-31\Документы\Мои рисунки\фото семинар 5 марта урок имя прилаг 5 кл\DSC_0053.JPG"/>
          <p:cNvPicPr/>
          <p:nvPr/>
        </p:nvPicPr>
        <p:blipFill>
          <a:blip r:embed="rId3" cstate="print"/>
          <a:srcRect r="19946"/>
          <a:stretch>
            <a:fillRect/>
          </a:stretch>
        </p:blipFill>
        <p:spPr bwMode="auto">
          <a:xfrm>
            <a:off x="3714744" y="3929066"/>
            <a:ext cx="3143272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500174"/>
            <a:ext cx="7000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карточки с комплексом алгоритмов по орфографии</a:t>
            </a:r>
            <a:endParaRPr lang="ru-RU" sz="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0"/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карточки – модели упражнений</a:t>
            </a:r>
          </a:p>
          <a:p>
            <a:pPr lvl="0"/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тренировочные карточки: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карточки»подсказки», карточки-«пятиминутки», </a:t>
            </a:r>
            <a:r>
              <a:rPr lang="ru-RU" b="1" dirty="0" err="1" smtClean="0">
                <a:latin typeface="Bookman Old Style" pitchFamily="18" charset="0"/>
              </a:rPr>
              <a:t>карточки-экспресс</a:t>
            </a:r>
            <a:r>
              <a:rPr lang="ru-RU" b="1" dirty="0" smtClean="0">
                <a:latin typeface="Bookman Old Style" pitchFamily="18" charset="0"/>
              </a:rPr>
              <a:t> опроса и др.</a:t>
            </a:r>
          </a:p>
          <a:p>
            <a:pPr lvl="0"/>
            <a:r>
              <a:rPr lang="ru-RU" b="1" dirty="0" smtClean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контрольные карточки 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Bookman Old Style" pitchFamily="18" charset="0"/>
              </a:rPr>
              <a:t>  Задача со многими неизвестными</a:t>
            </a:r>
          </a:p>
        </p:txBody>
      </p:sp>
      <p:pic>
        <p:nvPicPr>
          <p:cNvPr id="11" name="Picture 2" descr="d:\Мои документы\Мои рисунки\ZA0101974710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00430" y="3643314"/>
            <a:ext cx="3357585" cy="277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Documents and Settings\админ\Рабочий стол\область\фото инофонов\IMG_20151015_121109.jpg"/>
          <p:cNvPicPr/>
          <p:nvPr/>
        </p:nvPicPr>
        <p:blipFill>
          <a:blip r:embed="rId3" cstate="print"/>
          <a:srcRect l="14270" t="11325" r="26724"/>
          <a:stretch>
            <a:fillRect/>
          </a:stretch>
        </p:blipFill>
        <p:spPr bwMode="auto">
          <a:xfrm rot="2704715">
            <a:off x="980584" y="1470681"/>
            <a:ext cx="2143667" cy="244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админ\Рабочий стол\область\фото инофонов\IMG_20150901_104327.jpg"/>
          <p:cNvPicPr/>
          <p:nvPr/>
        </p:nvPicPr>
        <p:blipFill>
          <a:blip r:embed="rId4" cstate="print"/>
          <a:srcRect r="49533" b="31832"/>
          <a:stretch>
            <a:fillRect/>
          </a:stretch>
        </p:blipFill>
        <p:spPr bwMode="auto">
          <a:xfrm>
            <a:off x="3714744" y="4429132"/>
            <a:ext cx="1571636" cy="194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админ\Рабочий стол\область\фото инофонов\IMG_20150901_104327.jpg"/>
          <p:cNvPicPr/>
          <p:nvPr/>
        </p:nvPicPr>
        <p:blipFill>
          <a:blip r:embed="rId4" cstate="print"/>
          <a:srcRect l="49085" t="17397" b="24324"/>
          <a:stretch>
            <a:fillRect/>
          </a:stretch>
        </p:blipFill>
        <p:spPr bwMode="auto">
          <a:xfrm>
            <a:off x="5429256" y="3929066"/>
            <a:ext cx="16430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админ\Рабочий стол\область\фото инофонов\DSC006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0116">
            <a:off x="6037913" y="1676581"/>
            <a:ext cx="2475487" cy="217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админ\Рабочий стол\область\фото инофонов\DSC00623.JPG"/>
          <p:cNvPicPr/>
          <p:nvPr/>
        </p:nvPicPr>
        <p:blipFill>
          <a:blip r:embed="rId6" cstate="print"/>
          <a:srcRect l="40397" r="26490" b="23789"/>
          <a:stretch>
            <a:fillRect/>
          </a:stretch>
        </p:blipFill>
        <p:spPr bwMode="auto">
          <a:xfrm rot="20214449">
            <a:off x="1029225" y="4033251"/>
            <a:ext cx="2176219" cy="281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0" descr="фото 6 класс 0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428736"/>
            <a:ext cx="21431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142876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восп.работа\6 класс\фото 6 класс 008.jpg"/>
          <p:cNvPicPr/>
          <p:nvPr/>
        </p:nvPicPr>
        <p:blipFill>
          <a:blip r:embed="rId9" cstate="print"/>
          <a:srcRect r="48639"/>
          <a:stretch>
            <a:fillRect/>
          </a:stretch>
        </p:blipFill>
        <p:spPr bwMode="auto">
          <a:xfrm rot="1006318">
            <a:off x="7176631" y="4295172"/>
            <a:ext cx="1914317" cy="2490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468313" y="1628775"/>
            <a:ext cx="82073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>
              <a:latin typeface="Times New Roman" pitchFamily="18" charset="0"/>
            </a:endParaRPr>
          </a:p>
          <a:p>
            <a:pPr algn="ctr"/>
            <a:endParaRPr lang="ru-RU" sz="700" i="1">
              <a:latin typeface="Times New Roman" pitchFamily="18" charset="0"/>
            </a:endParaRPr>
          </a:p>
        </p:txBody>
      </p:sp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1500166" y="692151"/>
            <a:ext cx="7000924" cy="52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Bookman Old Style" pitchFamily="18" charset="0"/>
                <a:cs typeface="Times New Roman" pitchFamily="18" charset="0"/>
              </a:rPr>
              <a:t>Список используемой литературы: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71550" y="1285861"/>
            <a:ext cx="76485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u="sng" dirty="0"/>
              <a:t>Вербицкая Л.А</a:t>
            </a:r>
            <a:r>
              <a:rPr lang="ru-RU" dirty="0"/>
              <a:t>. Научно-методический иллюстрированный журнал </a:t>
            </a:r>
          </a:p>
          <a:p>
            <a:pPr algn="ctr"/>
            <a:r>
              <a:rPr lang="ru-RU" dirty="0"/>
              <a:t>«Мир русского слова» № 3 . – Издательство </a:t>
            </a:r>
            <a:r>
              <a:rPr lang="ru-RU" dirty="0" err="1"/>
              <a:t>С-Петербургского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государственного университета. 2012 г. С.120.</a:t>
            </a:r>
          </a:p>
          <a:p>
            <a:pPr algn="ctr"/>
            <a:r>
              <a:rPr lang="ru-RU" u="sng" dirty="0"/>
              <a:t>Фролова Т.Я</a:t>
            </a:r>
            <a:r>
              <a:rPr lang="ru-RU" dirty="0"/>
              <a:t>. Методика интенсивного обучения .Русский язык: </a:t>
            </a:r>
          </a:p>
          <a:p>
            <a:pPr algn="ctr"/>
            <a:r>
              <a:rPr lang="ru-RU" dirty="0"/>
              <a:t>Книга для учителя.. Таврида, 2011г. стр. 272</a:t>
            </a:r>
          </a:p>
          <a:p>
            <a:pPr algn="ctr"/>
            <a:r>
              <a:rPr lang="ru-RU" u="sng" dirty="0" err="1"/>
              <a:t>Крючкова</a:t>
            </a:r>
            <a:r>
              <a:rPr lang="ru-RU" u="sng" dirty="0"/>
              <a:t> Л.С</a:t>
            </a:r>
            <a:r>
              <a:rPr lang="ru-RU" dirty="0"/>
              <a:t>. Практическая методика обучения русскому языку как иностранному / Л.С. </a:t>
            </a:r>
            <a:r>
              <a:rPr lang="ru-RU" dirty="0" err="1"/>
              <a:t>Крючкова</a:t>
            </a:r>
            <a:r>
              <a:rPr lang="ru-RU" dirty="0"/>
              <a:t>, Н.В. </a:t>
            </a:r>
            <a:r>
              <a:rPr lang="ru-RU" dirty="0" err="1"/>
              <a:t>Мощинская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ФЛИНТА: НАУКА, 2011. – 480 с. – (Русский язык как иностранный).</a:t>
            </a:r>
          </a:p>
          <a:p>
            <a:pPr algn="ctr"/>
            <a:r>
              <a:rPr lang="ru-RU" u="sng" dirty="0" err="1"/>
              <a:t>Мукатова</a:t>
            </a:r>
            <a:r>
              <a:rPr lang="ru-RU" u="sng" dirty="0"/>
              <a:t> М.</a:t>
            </a:r>
            <a:r>
              <a:rPr lang="ru-RU" dirty="0"/>
              <a:t> Русский язык как неродной: ситуативный подход </a:t>
            </a:r>
          </a:p>
          <a:p>
            <a:pPr algn="ctr"/>
            <a:r>
              <a:rPr lang="ru-RU" dirty="0"/>
              <a:t>к обучению диалоговой речи / М. </a:t>
            </a:r>
            <a:r>
              <a:rPr lang="ru-RU" dirty="0" err="1"/>
              <a:t>Мукатова</a:t>
            </a:r>
            <a:r>
              <a:rPr lang="ru-RU" dirty="0"/>
              <a:t> // </a:t>
            </a:r>
          </a:p>
          <a:p>
            <a:pPr algn="ctr"/>
            <a:r>
              <a:rPr lang="ru-RU" dirty="0"/>
              <a:t>Образование и рынок. – 1998. – N 3. – С. 35-40.</a:t>
            </a:r>
          </a:p>
          <a:p>
            <a:pPr algn="ctr"/>
            <a:r>
              <a:rPr lang="ru-RU" dirty="0"/>
              <a:t> </a:t>
            </a:r>
            <a:r>
              <a:rPr lang="ru-RU" u="sng" dirty="0"/>
              <a:t>Обучение русскому языку детей мигрантов.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Статьи и методические материалы </a:t>
            </a:r>
          </a:p>
          <a:p>
            <a:pPr algn="ctr"/>
            <a:r>
              <a:rPr lang="ru-RU" dirty="0"/>
              <a:t>/ Отв. Редактор О.В. Горских. – Томск: ОГБУ </a:t>
            </a:r>
          </a:p>
          <a:p>
            <a:pPr algn="ctr"/>
            <a:r>
              <a:rPr lang="ru-RU" u="sng" dirty="0"/>
              <a:t>«Региональный центр развития </a:t>
            </a:r>
          </a:p>
          <a:p>
            <a:pPr algn="ctr"/>
            <a:r>
              <a:rPr lang="ru-RU" u="sng" dirty="0"/>
              <a:t>образования»,</a:t>
            </a:r>
            <a:r>
              <a:rPr lang="ru-RU" dirty="0"/>
              <a:t> 2012. – 294 с. </a:t>
            </a:r>
          </a:p>
        </p:txBody>
      </p:sp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692151"/>
            <a:ext cx="7210425" cy="593709"/>
          </a:xfrm>
        </p:spPr>
        <p:txBody>
          <a:bodyPr/>
          <a:lstStyle/>
          <a:p>
            <a:r>
              <a:rPr lang="ru-RU" sz="1400" b="1" dirty="0" smtClean="0">
                <a:latin typeface="Bookman Old Style" pitchFamily="18" charset="0"/>
              </a:rPr>
              <a:t>Диаграмма результатов </a:t>
            </a: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итоговой аттестации по русскому языку за курс основной школы</a:t>
            </a: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 </a:t>
            </a:r>
            <a:r>
              <a:rPr lang="ru-RU" sz="1400" b="1" dirty="0" err="1" smtClean="0">
                <a:latin typeface="Bookman Old Style" pitchFamily="18" charset="0"/>
              </a:rPr>
              <a:t>учащихся-инофонов</a:t>
            </a:r>
            <a:r>
              <a:rPr lang="ru-RU" sz="1400" b="1" dirty="0" smtClean="0">
                <a:latin typeface="Bookman Old Style" pitchFamily="18" charset="0"/>
              </a:rPr>
              <a:t> 9-х класса МБОУ «</a:t>
            </a:r>
            <a:r>
              <a:rPr lang="ru-RU" sz="1400" b="1" dirty="0" err="1" smtClean="0">
                <a:latin typeface="Bookman Old Style" pitchFamily="18" charset="0"/>
              </a:rPr>
              <a:t>Клязьмогородецкая</a:t>
            </a:r>
            <a:r>
              <a:rPr lang="ru-RU" sz="1400" b="1" dirty="0" smtClean="0">
                <a:latin typeface="Bookman Old Style" pitchFamily="18" charset="0"/>
              </a:rPr>
              <a:t> ООШ»  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 за последние два года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>
              <a:latin typeface="Bookman Old Style" pitchFamily="18" charset="0"/>
            </a:endParaRPr>
          </a:p>
        </p:txBody>
      </p:sp>
      <p:pic>
        <p:nvPicPr>
          <p:cNvPr id="4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1538" y="2857496"/>
          <a:ext cx="4714908" cy="1643073"/>
        </p:xfrm>
        <a:graphic>
          <a:graphicData uri="http://schemas.openxmlformats.org/presentationml/2006/ole">
            <p:oleObj spid="_x0000_s1026" name="Диаграмма" r:id="rId4" imgW="4867317" imgH="1733635" progId="MSGraph.Char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86050" y="4410075"/>
          <a:ext cx="4714876" cy="2447925"/>
        </p:xfrm>
        <a:graphic>
          <a:graphicData uri="http://schemas.openxmlformats.org/presentationml/2006/ole">
            <p:oleObj spid="_x0000_s1027" name="Диаграмма" r:id="rId5" imgW="4572000" imgH="2447883" progId="MSGraph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43306" y="4572008"/>
            <a:ext cx="2513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2015-2016 учебный год</a:t>
            </a:r>
            <a:endParaRPr lang="ru-RU" sz="1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643182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2014-2015 учебный год</a:t>
            </a:r>
            <a:endParaRPr lang="ru-RU" sz="1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85918" y="1500174"/>
          <a:ext cx="6281743" cy="1051560"/>
        </p:xfrm>
        <a:graphic>
          <a:graphicData uri="http://schemas.openxmlformats.org/drawingml/2006/table">
            <a:tbl>
              <a:tblPr/>
              <a:tblGrid>
                <a:gridCol w="1005816"/>
                <a:gridCol w="1686765"/>
                <a:gridCol w="888778"/>
                <a:gridCol w="517094"/>
                <a:gridCol w="602923"/>
                <a:gridCol w="602923"/>
                <a:gridCol w="474535"/>
                <a:gridCol w="502909"/>
              </a:tblGrid>
              <a:tr h="2413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учащихся-инофонов вклассе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Сдавали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Получили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2014-2015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C:\Documents and Settings\админ\Рабочий стол\область\фото инофонов\DSC008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571744"/>
            <a:ext cx="335758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714348" y="428604"/>
            <a:ext cx="8572559" cy="100013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man Old Style" pitchFamily="18" charset="0"/>
              </a:rPr>
              <a:t>Новые ценностные ориентиры:</a:t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от социальной и психологической адаптации– 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к ТВОРЧЕСТВУ!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0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админ\Рабочий стол\область\фото иноф\фото 6 класс 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3857652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457200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\Рабочий стол\область\фото иноф\DSC_09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428628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071538" y="428604"/>
            <a:ext cx="8215369" cy="1000132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latin typeface="Bookman Old Style" pitchFamily="18" charset="0"/>
              </a:rPr>
              <a:t>                            </a:t>
            </a:r>
            <a:r>
              <a:rPr lang="ru-RU" sz="2800" b="1" dirty="0" smtClean="0">
                <a:latin typeface="Bookman Old Style" pitchFamily="18" charset="0"/>
              </a:rPr>
              <a:t>Парадокс: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с одной стороны – индивидуальный подход,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6" name="Рисунок 5" descr="C:\Documents and Settings\админ\Рабочий стол\область\фото инофонов\DSC00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357298"/>
            <a:ext cx="264320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57356" y="342900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 с другой – единые нормы сдачи ОГЭ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8" name="Picture 7" descr="DSCN3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2943367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:\Документы с С\9 класс фото\DSC006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00504"/>
            <a:ext cx="3143272" cy="210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2857488" y="0"/>
            <a:ext cx="3529013" cy="2708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/>
              <a:t>Низкий уровень </a:t>
            </a:r>
          </a:p>
          <a:p>
            <a:pPr algn="ctr"/>
            <a:r>
              <a:rPr lang="ru-RU" sz="1800" b="1" dirty="0" smtClean="0"/>
              <a:t>учебной мотивации и </a:t>
            </a:r>
          </a:p>
          <a:p>
            <a:pPr algn="ctr"/>
            <a:r>
              <a:rPr lang="ru-RU" sz="1800" b="1" dirty="0" smtClean="0"/>
              <a:t>навыков учебного труда</a:t>
            </a:r>
            <a:endParaRPr lang="ru-RU" sz="1800" b="1" dirty="0"/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79388" y="1412875"/>
            <a:ext cx="3529012" cy="3097213"/>
          </a:xfrm>
          <a:prstGeom prst="ellipse">
            <a:avLst/>
          </a:prstGeom>
          <a:solidFill>
            <a:srgbClr val="99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err="1" smtClean="0">
                <a:solidFill>
                  <a:srgbClr val="000000"/>
                </a:solidFill>
              </a:rPr>
              <a:t>Невостребованность</a:t>
            </a:r>
            <a:r>
              <a:rPr lang="ru-RU" sz="18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образования как образа</a:t>
            </a:r>
          </a:p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 жизни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80231" name="Oval 7"/>
          <p:cNvSpPr>
            <a:spLocks noChangeArrowheads="1"/>
          </p:cNvSpPr>
          <p:nvPr/>
        </p:nvSpPr>
        <p:spPr bwMode="auto">
          <a:xfrm>
            <a:off x="1187450" y="3760788"/>
            <a:ext cx="3529013" cy="3097212"/>
          </a:xfrm>
          <a:prstGeom prst="ellipse">
            <a:avLst/>
          </a:prstGeom>
          <a:solidFill>
            <a:srgbClr val="FF9933"/>
          </a:solidFill>
          <a:ln w="571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К</a:t>
            </a:r>
            <a:r>
              <a:rPr lang="ru-RU" sz="1800" b="1" dirty="0" smtClean="0"/>
              <a:t>райне низкий опыт</a:t>
            </a:r>
          </a:p>
          <a:p>
            <a:pPr algn="ctr"/>
            <a:r>
              <a:rPr lang="ru-RU" b="1" dirty="0" smtClean="0"/>
              <a:t>языковой практики в</a:t>
            </a:r>
          </a:p>
          <a:p>
            <a:pPr algn="ctr"/>
            <a:r>
              <a:rPr lang="ru-RU" b="1" dirty="0" smtClean="0"/>
              <a:t>л</a:t>
            </a:r>
            <a:r>
              <a:rPr lang="ru-RU" sz="1800" b="1" dirty="0" smtClean="0"/>
              <a:t>юбых формах во всех</a:t>
            </a:r>
          </a:p>
          <a:p>
            <a:pPr algn="ctr"/>
            <a:r>
              <a:rPr lang="ru-RU" b="1" dirty="0" smtClean="0"/>
              <a:t>сферах общения</a:t>
            </a:r>
            <a:endParaRPr lang="ru-RU" sz="1800" b="1" dirty="0"/>
          </a:p>
        </p:txBody>
      </p:sp>
      <p:sp>
        <p:nvSpPr>
          <p:cNvPr id="180232" name="Oval 8"/>
          <p:cNvSpPr>
            <a:spLocks noChangeArrowheads="1"/>
          </p:cNvSpPr>
          <p:nvPr/>
        </p:nvSpPr>
        <p:spPr bwMode="auto">
          <a:xfrm>
            <a:off x="5435600" y="1412875"/>
            <a:ext cx="3529013" cy="3097213"/>
          </a:xfrm>
          <a:prstGeom prst="ellipse">
            <a:avLst/>
          </a:prstGeom>
          <a:solidFill>
            <a:srgbClr val="FF9999"/>
          </a:solidFill>
          <a:ln w="571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  </a:t>
            </a:r>
            <a:r>
              <a:rPr lang="ru-RU" b="1" dirty="0" smtClean="0"/>
              <a:t>О</a:t>
            </a:r>
            <a:r>
              <a:rPr lang="ru-RU" sz="1800" b="1" dirty="0" smtClean="0"/>
              <a:t>тсутствие поддержки</a:t>
            </a:r>
          </a:p>
          <a:p>
            <a:pPr algn="r"/>
            <a:r>
              <a:rPr lang="ru-RU" b="1" dirty="0" smtClean="0"/>
              <a:t>о</a:t>
            </a:r>
            <a:r>
              <a:rPr lang="ru-RU" sz="1800" b="1" dirty="0" smtClean="0"/>
              <a:t>бразовательной </a:t>
            </a:r>
          </a:p>
          <a:p>
            <a:pPr algn="r"/>
            <a:r>
              <a:rPr lang="ru-RU" b="1" dirty="0" smtClean="0"/>
              <a:t>д</a:t>
            </a:r>
            <a:r>
              <a:rPr lang="ru-RU" sz="1800" b="1" dirty="0" smtClean="0"/>
              <a:t>еятельности </a:t>
            </a:r>
          </a:p>
          <a:p>
            <a:pPr algn="just"/>
            <a:r>
              <a:rPr lang="ru-RU" sz="1800" b="1" dirty="0" smtClean="0"/>
              <a:t> </a:t>
            </a:r>
            <a:r>
              <a:rPr lang="ru-RU" sz="1800" b="1" dirty="0" err="1" smtClean="0"/>
              <a:t>ученика-инофона</a:t>
            </a:r>
            <a:r>
              <a:rPr lang="ru-RU" sz="1800" b="1" dirty="0" smtClean="0"/>
              <a:t> со</a:t>
            </a:r>
          </a:p>
          <a:p>
            <a:pPr algn="just"/>
            <a:r>
              <a:rPr lang="ru-RU" sz="1800" b="1" dirty="0" smtClean="0"/>
              <a:t> стороны родителей, </a:t>
            </a:r>
          </a:p>
          <a:p>
            <a:pPr algn="r"/>
            <a:r>
              <a:rPr lang="ru-RU" sz="1800" b="1" dirty="0" smtClean="0"/>
              <a:t>национального</a:t>
            </a:r>
          </a:p>
          <a:p>
            <a:pPr algn="r"/>
            <a:r>
              <a:rPr lang="ru-RU" sz="1800" b="1" dirty="0" smtClean="0"/>
              <a:t> сообщества </a:t>
            </a:r>
            <a:endParaRPr lang="ru-RU" sz="1800" b="1" dirty="0"/>
          </a:p>
          <a:p>
            <a:pPr algn="ctr"/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180233" name="Oval 9"/>
          <p:cNvSpPr>
            <a:spLocks noChangeArrowheads="1"/>
          </p:cNvSpPr>
          <p:nvPr/>
        </p:nvSpPr>
        <p:spPr bwMode="auto">
          <a:xfrm>
            <a:off x="4787900" y="3760788"/>
            <a:ext cx="3529013" cy="3097212"/>
          </a:xfrm>
          <a:prstGeom prst="ellipse">
            <a:avLst/>
          </a:prstGeom>
          <a:solidFill>
            <a:srgbClr val="CC33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/>
              <a:t>Недостаточное</a:t>
            </a:r>
          </a:p>
          <a:p>
            <a:pPr algn="ctr"/>
            <a:r>
              <a:rPr lang="ru-RU" b="1" dirty="0" smtClean="0"/>
              <a:t>слабо сформированные</a:t>
            </a:r>
          </a:p>
          <a:p>
            <a:pPr algn="ctr"/>
            <a:r>
              <a:rPr lang="ru-RU" b="1" dirty="0" smtClean="0"/>
              <a:t>навыки чтения, понимания</a:t>
            </a:r>
          </a:p>
          <a:p>
            <a:pPr algn="ctr"/>
            <a:r>
              <a:rPr lang="ru-RU" b="1" dirty="0" smtClean="0"/>
              <a:t>анализа текста</a:t>
            </a:r>
            <a:endParaRPr lang="ru-RU" b="1" dirty="0"/>
          </a:p>
        </p:txBody>
      </p:sp>
      <p:sp>
        <p:nvSpPr>
          <p:cNvPr id="12295" name="Oval 4"/>
          <p:cNvSpPr>
            <a:spLocks noChangeArrowheads="1"/>
          </p:cNvSpPr>
          <p:nvPr/>
        </p:nvSpPr>
        <p:spPr bwMode="auto">
          <a:xfrm>
            <a:off x="3492500" y="2205038"/>
            <a:ext cx="2592388" cy="2305050"/>
          </a:xfrm>
          <a:prstGeom prst="ellipse">
            <a:avLst/>
          </a:prstGeom>
          <a:solidFill>
            <a:schemeClr val="bg2"/>
          </a:soli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Причины</a:t>
            </a:r>
            <a:endParaRPr lang="ru-RU" sz="1200" b="1" dirty="0" smtClean="0"/>
          </a:p>
          <a:p>
            <a:pPr algn="ctr"/>
            <a:r>
              <a:rPr lang="ru-RU" sz="1400" b="1" dirty="0" smtClean="0"/>
              <a:t>низкого уровня подготовки</a:t>
            </a:r>
          </a:p>
          <a:p>
            <a:pPr algn="ctr"/>
            <a:r>
              <a:rPr lang="ru-RU" sz="1400" b="1" dirty="0" err="1" smtClean="0"/>
              <a:t>учащихся-инофонов</a:t>
            </a:r>
            <a:r>
              <a:rPr lang="ru-RU" sz="1400" b="1" dirty="0" smtClean="0"/>
              <a:t> к ОГЭ </a:t>
            </a:r>
          </a:p>
          <a:p>
            <a:pPr algn="ctr"/>
            <a:r>
              <a:rPr lang="ru-RU" sz="1400" b="1" dirty="0" smtClean="0"/>
              <a:t>по русскому языку</a:t>
            </a:r>
            <a:endParaRPr lang="ru-RU" sz="1400" b="1" dirty="0"/>
          </a:p>
        </p:txBody>
      </p:sp>
      <p:pic>
        <p:nvPicPr>
          <p:cNvPr id="8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331913" y="274638"/>
            <a:ext cx="7354887" cy="17145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man Old Style" pitchFamily="18" charset="0"/>
              </a:rPr>
              <a:t>Дифференцированный подход, реализуемый на всех этапах урока</a:t>
            </a:r>
          </a:p>
        </p:txBody>
      </p:sp>
      <p:pic>
        <p:nvPicPr>
          <p:cNvPr id="17410" name="Picture 4" descr="P102035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700213"/>
            <a:ext cx="2922613" cy="216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6" descr="P1020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320040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фото 6 класс 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71942"/>
            <a:ext cx="3384550" cy="2303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620713"/>
            <a:ext cx="6994525" cy="11525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ookman Old Style" pitchFamily="18" charset="0"/>
              </a:rPr>
              <a:t>Дополнительные занятия после уроков</a:t>
            </a:r>
          </a:p>
        </p:txBody>
      </p:sp>
      <p:pic>
        <p:nvPicPr>
          <p:cNvPr id="16387" name="Picture 6" descr="P1020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14488"/>
            <a:ext cx="3311525" cy="2279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Документы с С\9 класс фото\Ульяна\DSC008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143380"/>
            <a:ext cx="342902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фото 6 класс 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4739" y="1714488"/>
            <a:ext cx="346441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31127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816100" y="251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692275" y="981075"/>
            <a:ext cx="275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484" name="Picture 6" descr="DSC_15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57155">
            <a:off x="827088" y="1341438"/>
            <a:ext cx="3602037" cy="2401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5" name="Picture 8" descr="фото 6 класс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3915">
            <a:off x="4787900" y="1412875"/>
            <a:ext cx="3686175" cy="237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816100" y="496888"/>
            <a:ext cx="563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Внеклассная деятельность</a:t>
            </a:r>
          </a:p>
        </p:txBody>
      </p:sp>
      <p:pic>
        <p:nvPicPr>
          <p:cNvPr id="20488" name="Picture 11" descr="DSC_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052513"/>
            <a:ext cx="2160588" cy="287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P10307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00504"/>
            <a:ext cx="328614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Documents and Settings\учитель\Рабочий стол\наш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57160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1316</Words>
  <Application>Microsoft Office PowerPoint</Application>
  <PresentationFormat>Экран (4:3)</PresentationFormat>
  <Paragraphs>242</Paragraphs>
  <Slides>27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Диаграмма</vt:lpstr>
      <vt:lpstr>Слайд 1</vt:lpstr>
      <vt:lpstr>Обучение детей мигрантов и успешная сдача ими ГИА – современная проблема российских школ</vt:lpstr>
      <vt:lpstr>Диаграмма результатов  итоговой аттестации по русскому языку за курс основной школы  учащихся-инофонов 9-х класса МБОУ «Клязьмогородецкая ООШ»    за последние два года </vt:lpstr>
      <vt:lpstr>Новые ценностные ориентиры: от социальной и психологической адаптации–  к ТВОРЧЕСТВУ!</vt:lpstr>
      <vt:lpstr>                            Парадокс: с одной стороны – индивидуальный подход, </vt:lpstr>
      <vt:lpstr>Слайд 6</vt:lpstr>
      <vt:lpstr>Дифференцированный подход, реализуемый на всех этапах урока</vt:lpstr>
      <vt:lpstr>Дополнительные занятия после уроков</vt:lpstr>
      <vt:lpstr>Слайд 9</vt:lpstr>
      <vt:lpstr> Социальные проекты.</vt:lpstr>
      <vt:lpstr> Работа с источниками информации – один  из ключевых приёмов подготовки  детей-инофонов к ГИА</vt:lpstr>
      <vt:lpstr>Слайд 12</vt:lpstr>
      <vt:lpstr>Слайд 13</vt:lpstr>
      <vt:lpstr>    УМК по русскому языку для 9 класса под редакцией Е.А. Быстровой  помогает:</vt:lpstr>
      <vt:lpstr>Курс обучения русскому языку по методике Т.Я. Фроловой"</vt:lpstr>
      <vt:lpstr>УМК по русскому языку для 9 класса под редакцией Т.А.Ладыженской направлен на:</vt:lpstr>
      <vt:lpstr>Слайд 17</vt:lpstr>
      <vt:lpstr>Слайд 18</vt:lpstr>
      <vt:lpstr> Приёмы обучения  осмысленному прослушиванию:  </vt:lpstr>
      <vt:lpstr> Алгоритм работы при выполнении части 1 ОГЭ  /сжатое изложение/  </vt:lpstr>
      <vt:lpstr> Алгоритм работы при выполнении части 2 ОГЭ  /тестовые задания/  </vt:lpstr>
      <vt:lpstr> Таблица тестовых заданий /часть 2 ОГЭ/   </vt:lpstr>
      <vt:lpstr> Алгоритм работы при выполнении части 15.1 – 15.3 ОГЭ  /сочинение-рассуждение/  </vt:lpstr>
      <vt:lpstr>Слайд 24</vt:lpstr>
      <vt:lpstr> Практическая рекомендация дидактического материала при подготовке учащихся-инофонов к ГИА   </vt:lpstr>
      <vt:lpstr>  Задача со многими неизвестными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76</cp:revision>
  <dcterms:created xsi:type="dcterms:W3CDTF">2013-08-20T23:50:31Z</dcterms:created>
  <dcterms:modified xsi:type="dcterms:W3CDTF">2016-06-19T12:20:11Z</dcterms:modified>
</cp:coreProperties>
</file>