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8" r:id="rId4"/>
    <p:sldId id="294" r:id="rId5"/>
    <p:sldId id="263" r:id="rId6"/>
    <p:sldId id="289" r:id="rId7"/>
    <p:sldId id="290" r:id="rId8"/>
    <p:sldId id="292" r:id="rId9"/>
    <p:sldId id="293" r:id="rId10"/>
    <p:sldId id="291" r:id="rId11"/>
    <p:sldId id="295" r:id="rId12"/>
    <p:sldId id="296" r:id="rId13"/>
    <p:sldId id="298" r:id="rId14"/>
    <p:sldId id="297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F26C-1837-4AB6-9D6C-8545A1764256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034C-B977-47A2-9DB7-D1E8056BB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3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F26C-1837-4AB6-9D6C-8545A1764256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034C-B977-47A2-9DB7-D1E8056BB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30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F26C-1837-4AB6-9D6C-8545A1764256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034C-B977-47A2-9DB7-D1E8056BB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83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F26C-1837-4AB6-9D6C-8545A1764256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034C-B977-47A2-9DB7-D1E8056BB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38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F26C-1837-4AB6-9D6C-8545A1764256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034C-B977-47A2-9DB7-D1E8056BB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23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F26C-1837-4AB6-9D6C-8545A1764256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034C-B977-47A2-9DB7-D1E8056BB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61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F26C-1837-4AB6-9D6C-8545A1764256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034C-B977-47A2-9DB7-D1E8056BB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81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F26C-1837-4AB6-9D6C-8545A1764256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034C-B977-47A2-9DB7-D1E8056BB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50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F26C-1837-4AB6-9D6C-8545A1764256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034C-B977-47A2-9DB7-D1E8056BB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5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F26C-1837-4AB6-9D6C-8545A1764256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034C-B977-47A2-9DB7-D1E8056BB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08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F26C-1837-4AB6-9D6C-8545A1764256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034C-B977-47A2-9DB7-D1E8056BB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7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9F26C-1837-4AB6-9D6C-8545A1764256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7034C-B977-47A2-9DB7-D1E8056BB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23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vladimir.i-edu.ru/op18/88.zip" TargetMode="External"/><Relationship Id="rId2" Type="http://schemas.openxmlformats.org/officeDocument/2006/relationships/hyperlink" Target="http://files.vladimir.i-edu.ru/op19/8.zi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kossmi.avo.ru/documents/33391/392385/P1169.pdf/6fba159b-5c91-7fb5-f284-e5f2c62c2c39?version=1.0&amp;t=152265625191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ew.loiro.ru/index.php?module=users&amp;action=view&amp;id=43" TargetMode="External"/><Relationship Id="rId2" Type="http://schemas.openxmlformats.org/officeDocument/2006/relationships/hyperlink" Target="http://rspu.edu.ru/science/conferences/01_04_09/2bermu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.loiro.ru/index.php?module=articles&amp;action=view&amp;cid=0&amp;id=3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ute bee with sig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5826" y="2132855"/>
            <a:ext cx="6940590" cy="47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03648" y="4406156"/>
            <a:ext cx="4796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2800" b="1" dirty="0" err="1" smtClean="0">
                <a:solidFill>
                  <a:srgbClr val="FF0000"/>
                </a:solidFill>
              </a:rPr>
              <a:t>Полиэтнокультурное</a:t>
            </a:r>
            <a:r>
              <a:rPr lang="ru-RU" sz="2800" b="1" dirty="0" smtClean="0">
                <a:solidFill>
                  <a:srgbClr val="FF0000"/>
                </a:solidFill>
              </a:rPr>
              <a:t> воспитание как условие позитивной социализации дошкольников»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44624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Департамент образования администрации Владимирской области</a:t>
            </a:r>
            <a:br>
              <a:rPr lang="ru-RU" sz="1100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Государственное автономное образовательное учреждение дополнительного профессионального образования Владимирской области</a:t>
            </a:r>
            <a:br>
              <a:rPr lang="ru-RU" sz="1100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«Владимирский институт развития образования имени </a:t>
            </a:r>
            <a:r>
              <a:rPr lang="ru-RU" sz="1100" dirty="0" err="1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Л.И.Новиковой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 lang="ru-RU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5996226"/>
            <a:ext cx="48965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/>
              <a:t>Методист ВИРО</a:t>
            </a:r>
          </a:p>
          <a:p>
            <a:pPr algn="ctr"/>
            <a:r>
              <a:rPr lang="ru-RU" sz="1600" dirty="0"/>
              <a:t>Сафонова Елена Николаевна</a:t>
            </a:r>
          </a:p>
          <a:p>
            <a:pPr algn="ctr"/>
            <a:r>
              <a:rPr lang="ru-RU" sz="1600" i="1" dirty="0"/>
              <a:t>Владимир 2019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816344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XV</a:t>
            </a:r>
            <a:r>
              <a:rPr lang="en-US" sz="2000" b="1" dirty="0">
                <a:solidFill>
                  <a:srgbClr val="FF0000"/>
                </a:solidFill>
              </a:rPr>
              <a:t>II</a:t>
            </a:r>
            <a:r>
              <a:rPr lang="ru-RU" sz="2000" b="1" dirty="0">
                <a:solidFill>
                  <a:srgbClr val="FF0000"/>
                </a:solidFill>
              </a:rPr>
              <a:t> ОБЛАСТНОЙ КОНКУРС ИННОВАЦИОННЫХ ПРОЕКТОВ И МЕТОДИЧЕСКИХ РАЗРАБОТОК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Пчёлка-2020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Педагогический опыт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   </a:t>
            </a:r>
            <a:r>
              <a:rPr lang="ru-RU" sz="2400" dirty="0">
                <a:hlinkClick r:id="rId2"/>
              </a:rPr>
              <a:t>Морозова Е. А., </a:t>
            </a:r>
            <a:r>
              <a:rPr lang="ru-RU" sz="2400" dirty="0" err="1">
                <a:hlinkClick r:id="rId2"/>
              </a:rPr>
              <a:t>к.п.н</a:t>
            </a:r>
            <a:r>
              <a:rPr lang="ru-RU" sz="2400" dirty="0">
                <a:hlinkClick r:id="rId2"/>
              </a:rPr>
              <a:t>., руководитель региональной инновационной площадки, педагог-психолог, Сидорова Н. Ю., директор, высшая квалификационная категория Цапурина И. С., учитель русского языка и литературы, высшая квалификационная категория, Формирование поликультурной компетенции обучающихся в </a:t>
            </a:r>
            <a:r>
              <a:rPr lang="ru-RU" sz="2400" dirty="0" err="1">
                <a:hlinkClick r:id="rId2"/>
              </a:rPr>
              <a:t>многоэтнической</a:t>
            </a:r>
            <a:r>
              <a:rPr lang="ru-RU" sz="2400" dirty="0">
                <a:hlinkClick r:id="rId2"/>
              </a:rPr>
              <a:t> школе через реализацию модели «Школа как мир»</a:t>
            </a:r>
            <a:endParaRPr lang="ru-RU" sz="2400" dirty="0"/>
          </a:p>
          <a:p>
            <a:pPr algn="just"/>
            <a:r>
              <a:rPr lang="ru-RU" sz="2400" dirty="0"/>
              <a:t>   </a:t>
            </a:r>
            <a:r>
              <a:rPr lang="ru-RU" sz="2400" dirty="0">
                <a:hlinkClick r:id="rId3"/>
              </a:rPr>
              <a:t>Трофимова Е.В., </a:t>
            </a:r>
            <a:r>
              <a:rPr lang="ru-RU" sz="2400" dirty="0" err="1">
                <a:hlinkClick r:id="rId3"/>
              </a:rPr>
              <a:t>Пыркова</a:t>
            </a:r>
            <a:r>
              <a:rPr lang="ru-RU" sz="2400" dirty="0">
                <a:hlinkClick r:id="rId3"/>
              </a:rPr>
              <a:t> А.И., «Формирование толерантного сознания у детей дошкольного возраста на примере знакомства с произведениями устного народного творчества»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245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8958"/>
          </a:xfrm>
        </p:spPr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pic>
        <p:nvPicPr>
          <p:cNvPr id="1026" name="Picture 2" descr="C:\Users\sen\Downloads\LZQZd5s03c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057011">
            <a:off x="251520" y="770205"/>
            <a:ext cx="2376264" cy="345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sen\Downloads\LZQZd5s03c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138251">
            <a:off x="1873535" y="3217393"/>
            <a:ext cx="2262084" cy="34431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sen\Downloads\LZQZd5s03c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50666">
            <a:off x="6012160" y="764704"/>
            <a:ext cx="2563872" cy="34563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sen\Downloads\LZQZd5s03c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497810">
            <a:off x="4593903" y="3234728"/>
            <a:ext cx="2376264" cy="34699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114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Научно-методические журналы</a:t>
            </a:r>
            <a:endParaRPr lang="ru-RU" dirty="0"/>
          </a:p>
        </p:txBody>
      </p:sp>
      <p:pic>
        <p:nvPicPr>
          <p:cNvPr id="4" name="Объект 3" descr="https://sun9-59.userapi.com/c854532/v854532630/124369/2KOhbaIM4vw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" r="1911"/>
          <a:stretch/>
        </p:blipFill>
        <p:spPr bwMode="auto">
          <a:xfrm rot="21071225">
            <a:off x="854570" y="1547730"/>
            <a:ext cx="3249358" cy="45131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sun9-51.userapi.com/c854224/v854224630/12ead6/BKJcocbEo9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79254">
            <a:off x="5495612" y="1531193"/>
            <a:ext cx="3126328" cy="45662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8237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Научно-методические журналы</a:t>
            </a:r>
          </a:p>
        </p:txBody>
      </p:sp>
      <p:pic>
        <p:nvPicPr>
          <p:cNvPr id="4" name="Объект 3" descr="C:\Users\sen\Downloads\w4qdE7-282g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611795">
            <a:off x="909327" y="1693777"/>
            <a:ext cx="2348640" cy="34563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sen\Downloads\9AaqSn23vbs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827656">
            <a:off x="5020390" y="1628800"/>
            <a:ext cx="2474342" cy="3456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8925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1800" y="2276872"/>
            <a:ext cx="6290139" cy="223102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395" y="4653136"/>
            <a:ext cx="6218130" cy="1944216"/>
          </a:xfrm>
          <a:prstGeom prst="rect">
            <a:avLst/>
          </a:prstGeom>
          <a:ln w="571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395" y="255599"/>
            <a:ext cx="6325293" cy="1864148"/>
          </a:xfrm>
          <a:prstGeom prst="rect">
            <a:avLst/>
          </a:prstGeom>
          <a:ln w="571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7781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Cute bee with sign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7664" y="2924944"/>
            <a:ext cx="5866831" cy="39330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3429000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7165" y="5013176"/>
            <a:ext cx="45970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Желаем творческих полётов!</a:t>
            </a:r>
          </a:p>
          <a:p>
            <a:pPr algn="ctr"/>
            <a:r>
              <a:rPr lang="ru-RU" dirty="0"/>
              <a:t>Автор: Сафонова Елена Николаевна, методист кафедры дошкольного образования ВИРО</a:t>
            </a:r>
          </a:p>
          <a:p>
            <a:pPr algn="ctr"/>
            <a:r>
              <a:rPr lang="ru-RU" dirty="0" smtClean="0"/>
              <a:t>Телефон</a:t>
            </a:r>
            <a:r>
              <a:rPr lang="ru-RU" dirty="0"/>
              <a:t>: 8-4922-32-83-85 </a:t>
            </a: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124744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Торжественная церемония подведения итогов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XVII</a:t>
            </a:r>
            <a:r>
              <a:rPr lang="ru-RU" sz="2800" b="1" dirty="0" smtClean="0">
                <a:solidFill>
                  <a:srgbClr val="C00000"/>
                </a:solidFill>
              </a:rPr>
              <a:t>-го </a:t>
            </a:r>
            <a:r>
              <a:rPr lang="ru-RU" sz="2800" b="1" dirty="0">
                <a:solidFill>
                  <a:srgbClr val="C00000"/>
                </a:solidFill>
              </a:rPr>
              <a:t>областного конкурса инновационных проектов и методических разработок «</a:t>
            </a:r>
            <a:r>
              <a:rPr lang="ru-RU" sz="2800" b="1" dirty="0" smtClean="0">
                <a:solidFill>
                  <a:srgbClr val="C00000"/>
                </a:solidFill>
              </a:rPr>
              <a:t>Пчелка-2020»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9625" y="292068"/>
            <a:ext cx="338437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u="sng" dirty="0">
                <a:solidFill>
                  <a:srgbClr val="C00000"/>
                </a:solidFill>
              </a:rPr>
              <a:t>14 мая 2020 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09" y="2518430"/>
            <a:ext cx="56166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Заявки направить на электронный адрес: </a:t>
            </a: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ys.helen.05@yandex.ru</a:t>
            </a:r>
            <a:r>
              <a:rPr lang="ru-RU" dirty="0" smtClean="0"/>
              <a:t>  до </a:t>
            </a:r>
            <a:r>
              <a:rPr lang="ru-RU" b="1" dirty="0" smtClean="0"/>
              <a:t>15.01.2020 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18391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Bee holding a heart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4077072"/>
            <a:ext cx="1872208" cy="2420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8640"/>
            <a:ext cx="8208912" cy="5937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u="sng" dirty="0" err="1" smtClean="0"/>
              <a:t>полиэтнокультурное</a:t>
            </a:r>
            <a:r>
              <a:rPr lang="ru-RU" sz="2400" b="1" u="sng" dirty="0" smtClean="0"/>
              <a:t> </a:t>
            </a:r>
            <a:r>
              <a:rPr lang="ru-RU" sz="2400" b="1" u="sng" dirty="0"/>
              <a:t>воспитание </a:t>
            </a:r>
            <a:r>
              <a:rPr lang="ru-RU" sz="2400" dirty="0"/>
              <a:t>— </a:t>
            </a:r>
            <a:r>
              <a:rPr lang="ru-RU" sz="2400" dirty="0" smtClean="0"/>
              <a:t>важная </a:t>
            </a:r>
            <a:r>
              <a:rPr lang="ru-RU" sz="2400" dirty="0"/>
              <a:t>часть современного образования, способствующая усвоению учащимися знаний о других культурах,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традиций</a:t>
            </a:r>
            <a:r>
              <a:rPr lang="ru-RU" sz="2400" dirty="0"/>
              <a:t>, образа жизни, духовных ценностях народов; воспитанию молодежи в духе уважения </a:t>
            </a:r>
            <a:r>
              <a:rPr lang="ru-RU" sz="2400" dirty="0" err="1"/>
              <a:t>инокультурных</a:t>
            </a:r>
            <a:r>
              <a:rPr lang="ru-RU" sz="2400" dirty="0"/>
              <a:t> систем и может </a:t>
            </a:r>
            <a:r>
              <a:rPr lang="ru-RU" sz="2400" dirty="0" smtClean="0"/>
              <a:t>способствовать </a:t>
            </a:r>
            <a:r>
              <a:rPr lang="ru-RU" sz="2400" dirty="0"/>
              <a:t>повышению этнической идентичности будущего поколения.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>                                                                                        </a:t>
            </a:r>
            <a:r>
              <a:rPr lang="ru-RU" sz="1200" i="1" dirty="0" err="1" smtClean="0"/>
              <a:t>Жусупова</a:t>
            </a:r>
            <a:r>
              <a:rPr lang="ru-RU" sz="1200" i="1" dirty="0" smtClean="0"/>
              <a:t> </a:t>
            </a:r>
            <a:r>
              <a:rPr lang="ru-RU" sz="1200" i="1" dirty="0"/>
              <a:t>Г. С. Понятийный аппарат: </a:t>
            </a:r>
            <a:r>
              <a:rPr lang="ru-RU" sz="1200" i="1" dirty="0" err="1"/>
              <a:t>полиэтнокультурное</a:t>
            </a:r>
            <a:r>
              <a:rPr lang="ru-RU" sz="1200" i="1" dirty="0"/>
              <a:t> воспитание // </a:t>
            </a:r>
            <a:endParaRPr lang="ru-RU" sz="1200" i="1" dirty="0" smtClean="0"/>
          </a:p>
          <a:p>
            <a:pPr marL="0" indent="0" algn="r">
              <a:buNone/>
            </a:pPr>
            <a:r>
              <a:rPr lang="ru-RU" sz="1200" i="1" dirty="0" smtClean="0"/>
              <a:t>Образование </a:t>
            </a:r>
            <a:r>
              <a:rPr lang="ru-RU" sz="1200" i="1" dirty="0"/>
              <a:t>и воспитание. — 2018. — №1. — С. 85-87. </a:t>
            </a:r>
            <a:endParaRPr lang="ru-RU" sz="1200" i="1" dirty="0" smtClean="0"/>
          </a:p>
          <a:p>
            <a:pPr algn="r"/>
            <a:endParaRPr lang="ru-RU" sz="1600" dirty="0" smtClean="0"/>
          </a:p>
          <a:p>
            <a:pPr marL="0" indent="0" algn="r">
              <a:buNone/>
            </a:pPr>
            <a:r>
              <a:rPr lang="ru-RU" sz="2400" dirty="0" smtClean="0"/>
              <a:t>Цель: Диссеминация положительного опыта </a:t>
            </a:r>
            <a:r>
              <a:rPr lang="ru-RU" sz="2400" dirty="0" err="1" smtClean="0"/>
              <a:t>полиэтнокультурного</a:t>
            </a:r>
            <a:r>
              <a:rPr lang="ru-RU" sz="2400" dirty="0" smtClean="0"/>
              <a:t> воспитания </a:t>
            </a:r>
          </a:p>
          <a:p>
            <a:pPr marL="0" indent="0" algn="r">
              <a:buNone/>
            </a:pPr>
            <a:r>
              <a:rPr lang="ru-RU" sz="2400" dirty="0" smtClean="0"/>
              <a:t>как </a:t>
            </a:r>
            <a:r>
              <a:rPr lang="ru-RU" sz="2400" dirty="0"/>
              <a:t>средства позитивной социализации.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3952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37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Номинации в 2020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544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/>
              <a:t>1</a:t>
            </a:r>
            <a:r>
              <a:rPr lang="ru-RU" sz="2000" dirty="0" smtClean="0"/>
              <a:t>.  Система </a:t>
            </a:r>
            <a:r>
              <a:rPr lang="ru-RU" sz="2000" dirty="0"/>
              <a:t>управленческой и методической деятельности в ДОО по реализации </a:t>
            </a:r>
            <a:r>
              <a:rPr lang="ru-RU" sz="2000" dirty="0" err="1"/>
              <a:t>полиэтнокультурного</a:t>
            </a:r>
            <a:r>
              <a:rPr lang="ru-RU" sz="2000" dirty="0"/>
              <a:t> образования и воспитания.</a:t>
            </a:r>
          </a:p>
          <a:p>
            <a:pPr marL="0" indent="0" algn="just">
              <a:buNone/>
            </a:pPr>
            <a:r>
              <a:rPr lang="ru-RU" sz="2000" dirty="0"/>
              <a:t>2. </a:t>
            </a:r>
            <a:r>
              <a:rPr lang="ru-RU" sz="2000" dirty="0" smtClean="0"/>
              <a:t>Формы </a:t>
            </a:r>
            <a:r>
              <a:rPr lang="ru-RU" sz="2000" dirty="0"/>
              <a:t>и технологии (проектная деятельность, творческие мастерские и др.) </a:t>
            </a:r>
            <a:r>
              <a:rPr lang="ru-RU" sz="2000" dirty="0" err="1"/>
              <a:t>полиэтнокультурного</a:t>
            </a:r>
            <a:r>
              <a:rPr lang="ru-RU" sz="2000" dirty="0"/>
              <a:t> воспитания детей дошкольного возраста.</a:t>
            </a:r>
          </a:p>
          <a:p>
            <a:pPr marL="0" indent="0" algn="just">
              <a:buNone/>
            </a:pPr>
            <a:r>
              <a:rPr lang="ru-RU" sz="2000" dirty="0" smtClean="0"/>
              <a:t>3.Предметно-пространственная </a:t>
            </a:r>
            <a:r>
              <a:rPr lang="ru-RU" sz="2000" dirty="0"/>
              <a:t>развивающая среда с элементами </a:t>
            </a:r>
            <a:r>
              <a:rPr lang="ru-RU" sz="2000" dirty="0" err="1"/>
              <a:t>полиэтнокультурности</a:t>
            </a:r>
            <a:r>
              <a:rPr lang="ru-RU" sz="2000" dirty="0"/>
              <a:t>.</a:t>
            </a:r>
          </a:p>
          <a:p>
            <a:pPr marL="0" indent="0" algn="just">
              <a:buNone/>
            </a:pPr>
            <a:r>
              <a:rPr lang="ru-RU" sz="2000" dirty="0" smtClean="0"/>
              <a:t>4.Психолого-педагогическое сопровождение </a:t>
            </a:r>
            <a:r>
              <a:rPr lang="ru-RU" sz="2000" dirty="0" err="1"/>
              <a:t>полиэтнокультурного</a:t>
            </a:r>
            <a:r>
              <a:rPr lang="ru-RU" sz="2000" dirty="0"/>
              <a:t> воспитания в ДОО.</a:t>
            </a:r>
          </a:p>
          <a:p>
            <a:pPr marL="0" indent="0" algn="just">
              <a:buNone/>
            </a:pPr>
            <a:r>
              <a:rPr lang="ru-RU" sz="2000" dirty="0" smtClean="0"/>
              <a:t>5.Преемственность </a:t>
            </a:r>
            <a:r>
              <a:rPr lang="ru-RU" sz="2000" dirty="0"/>
              <a:t>в образовательной деятельности  по </a:t>
            </a:r>
            <a:r>
              <a:rPr lang="ru-RU" sz="2000" dirty="0" err="1"/>
              <a:t>полиэтнокультурному</a:t>
            </a:r>
            <a:r>
              <a:rPr lang="ru-RU" sz="2000" dirty="0"/>
              <a:t> воспитанию на этапе дошкольного и начального образования и с социальными институтами. </a:t>
            </a:r>
          </a:p>
          <a:p>
            <a:pPr marL="0" indent="0" algn="just">
              <a:buNone/>
            </a:pPr>
            <a:r>
              <a:rPr lang="ru-RU" sz="2000" dirty="0" smtClean="0"/>
              <a:t>6.Формирование </a:t>
            </a:r>
            <a:r>
              <a:rPr lang="ru-RU" sz="2000" dirty="0" err="1"/>
              <a:t>полииэтнокультурной</a:t>
            </a:r>
            <a:r>
              <a:rPr lang="ru-RU" sz="2000" dirty="0"/>
              <a:t> компетенции дошкольников через разнообразные виды культурных практик в ДОО. </a:t>
            </a:r>
          </a:p>
          <a:p>
            <a:pPr marL="0" indent="0" algn="just">
              <a:buNone/>
            </a:pPr>
            <a:r>
              <a:rPr lang="ru-RU" sz="2000" dirty="0"/>
              <a:t>7.  </a:t>
            </a:r>
            <a:r>
              <a:rPr lang="ru-RU" sz="2000" dirty="0" smtClean="0"/>
              <a:t>    </a:t>
            </a:r>
            <a:r>
              <a:rPr lang="ru-RU" sz="2000" dirty="0"/>
              <a:t>Повышение социальной роли семьи в </a:t>
            </a:r>
            <a:r>
              <a:rPr lang="ru-RU" sz="2000" dirty="0" err="1"/>
              <a:t>полиэтнокультурном</a:t>
            </a:r>
            <a:r>
              <a:rPr lang="ru-RU" sz="2000" dirty="0"/>
              <a:t> воспитании детей</a:t>
            </a:r>
            <a:r>
              <a:rPr lang="ru-RU" sz="20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7985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3200" b="1" dirty="0"/>
              <a:t>Номинации в 2020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800" dirty="0"/>
              <a:t>8.   Веб-технологии как продуктивная основа становления </a:t>
            </a:r>
            <a:r>
              <a:rPr lang="ru-RU" sz="3800" dirty="0" err="1"/>
              <a:t>полиэтнокультурного</a:t>
            </a:r>
            <a:r>
              <a:rPr lang="ru-RU" sz="3800" dirty="0"/>
              <a:t> воспитания.</a:t>
            </a:r>
          </a:p>
          <a:p>
            <a:pPr marL="0" indent="0" algn="just">
              <a:buNone/>
            </a:pPr>
            <a:r>
              <a:rPr lang="ru-RU" sz="3800" dirty="0"/>
              <a:t>9. Авторские образовательные программы по формированию у детей гражданской идентичности, </a:t>
            </a:r>
            <a:r>
              <a:rPr lang="ru-RU" sz="3800" dirty="0" err="1"/>
              <a:t>этноидентичности</a:t>
            </a:r>
            <a:r>
              <a:rPr lang="ru-RU" sz="3800" dirty="0"/>
              <a:t>.</a:t>
            </a:r>
          </a:p>
          <a:p>
            <a:pPr marL="0" indent="0" algn="just">
              <a:buNone/>
            </a:pPr>
            <a:r>
              <a:rPr lang="ru-RU" sz="3800" dirty="0"/>
              <a:t>10.  Интеграция деятельности педагогов в создании условий  </a:t>
            </a:r>
            <a:r>
              <a:rPr lang="ru-RU" sz="3800" dirty="0" err="1"/>
              <a:t>полиэтнокультурного</a:t>
            </a:r>
            <a:r>
              <a:rPr lang="ru-RU" sz="3800" dirty="0"/>
              <a:t> воспитания в ДОО.</a:t>
            </a:r>
          </a:p>
          <a:p>
            <a:pPr marL="0" indent="0" algn="just">
              <a:buNone/>
            </a:pPr>
            <a:r>
              <a:rPr lang="ru-RU" sz="3800" dirty="0"/>
              <a:t>11.  Дидактическое обеспечение </a:t>
            </a:r>
            <a:r>
              <a:rPr lang="ru-RU" sz="3800" dirty="0" err="1"/>
              <a:t>полиэтнокультурной</a:t>
            </a:r>
            <a:r>
              <a:rPr lang="ru-RU" sz="3800" dirty="0"/>
              <a:t> образовательной среды в ДОО.</a:t>
            </a:r>
          </a:p>
          <a:p>
            <a:pPr marL="0" indent="0" algn="just">
              <a:buNone/>
            </a:pPr>
            <a:r>
              <a:rPr lang="ru-RU" sz="3800" dirty="0"/>
              <a:t>12. </a:t>
            </a:r>
            <a:r>
              <a:rPr lang="ru-RU" sz="3800" dirty="0" err="1"/>
              <a:t>Полиэтнокультурное</a:t>
            </a:r>
            <a:r>
              <a:rPr lang="ru-RU" sz="3800" dirty="0"/>
              <a:t> воспитание детей с особыми образовательными потребностями.</a:t>
            </a:r>
          </a:p>
          <a:p>
            <a:pPr marL="0" indent="0" algn="just">
              <a:buNone/>
            </a:pPr>
            <a:r>
              <a:rPr lang="ru-RU" sz="3800" dirty="0"/>
              <a:t>13. Техническое творчество как средство социализации в </a:t>
            </a:r>
            <a:r>
              <a:rPr lang="ru-RU" sz="3800" dirty="0" err="1"/>
              <a:t>полиэтнокультурном</a:t>
            </a:r>
            <a:r>
              <a:rPr lang="ru-RU" sz="3800" dirty="0"/>
              <a:t> пространстве ДОО.</a:t>
            </a:r>
          </a:p>
          <a:p>
            <a:pPr marL="0" indent="0" algn="just">
              <a:buNone/>
            </a:pPr>
            <a:r>
              <a:rPr lang="ru-RU" sz="3800" dirty="0"/>
              <a:t>14.Фестиваль педагогических </a:t>
            </a:r>
            <a:r>
              <a:rPr lang="ru-RU" sz="3800" dirty="0" smtClean="0"/>
              <a:t>идей</a:t>
            </a:r>
          </a:p>
          <a:p>
            <a:pPr marL="0" indent="0" algn="just">
              <a:buNone/>
            </a:pPr>
            <a:r>
              <a:rPr lang="ru-RU" sz="3800" dirty="0" smtClean="0"/>
              <a:t> </a:t>
            </a:r>
            <a:r>
              <a:rPr lang="ru-RU" sz="3800" dirty="0"/>
              <a:t>(открытый показ практической деятельности с детьми</a:t>
            </a:r>
            <a:r>
              <a:rPr lang="ru-RU" sz="3800" dirty="0" smtClean="0"/>
              <a:t>,</a:t>
            </a:r>
          </a:p>
          <a:p>
            <a:pPr marL="0" indent="0" algn="just">
              <a:buNone/>
            </a:pPr>
            <a:r>
              <a:rPr lang="ru-RU" sz="3800" dirty="0" smtClean="0"/>
              <a:t> </a:t>
            </a:r>
            <a:r>
              <a:rPr lang="ru-RU" sz="3800" dirty="0"/>
              <a:t>проведение мастер-класса с педагогами, родителями).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146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68760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/>
              <a:t>Нормативно-правовые документы</a:t>
            </a:r>
            <a:endParaRPr lang="ru-RU" sz="2400" dirty="0" smtClean="0"/>
          </a:p>
          <a:p>
            <a:pPr lvl="0"/>
            <a:r>
              <a:rPr lang="ru-RU" sz="2400" dirty="0" smtClean="0"/>
              <a:t>1. Конституция </a:t>
            </a:r>
            <a:r>
              <a:rPr lang="ru-RU" sz="2400" dirty="0"/>
              <a:t>Российской Федерации; </a:t>
            </a:r>
          </a:p>
          <a:p>
            <a:pPr lvl="0"/>
            <a:r>
              <a:rPr lang="ru-RU" sz="2400" dirty="0" smtClean="0"/>
              <a:t>2. Федеральный </a:t>
            </a:r>
            <a:r>
              <a:rPr lang="ru-RU" sz="2400" dirty="0"/>
              <a:t>закон «Об образовании в Российской Федерации» от 29.12.2012 N 273-ФЗ (ред. от 29.07.2017); </a:t>
            </a:r>
          </a:p>
          <a:p>
            <a:pPr lvl="0"/>
            <a:r>
              <a:rPr lang="ru-RU" sz="2400" dirty="0" smtClean="0"/>
              <a:t>3. Национальный проект </a:t>
            </a:r>
            <a:r>
              <a:rPr lang="ru-RU" sz="2400" dirty="0"/>
              <a:t>«Образование»</a:t>
            </a:r>
          </a:p>
          <a:p>
            <a:r>
              <a:rPr lang="ru-RU" sz="2400" dirty="0" smtClean="0">
                <a:cs typeface="Times New Roman" pitchFamily="18" charset="0"/>
              </a:rPr>
              <a:t>4. Федеральный </a:t>
            </a:r>
            <a:r>
              <a:rPr lang="ru-RU" sz="2400" dirty="0">
                <a:cs typeface="Times New Roman" pitchFamily="18" charset="0"/>
              </a:rPr>
              <a:t>государственный образовательный стандарт ДО, утв. приказом </a:t>
            </a:r>
            <a:r>
              <a:rPr lang="ru-RU" sz="2400" dirty="0" err="1">
                <a:cs typeface="Times New Roman" pitchFamily="18" charset="0"/>
              </a:rPr>
              <a:t>Минобрнауки</a:t>
            </a:r>
            <a:r>
              <a:rPr lang="ru-RU" sz="2400" dirty="0">
                <a:cs typeface="Times New Roman" pitchFamily="18" charset="0"/>
              </a:rPr>
              <a:t> России от  17.10.2013 № 1155</a:t>
            </a:r>
          </a:p>
          <a:p>
            <a:pPr lvl="0"/>
            <a:r>
              <a:rPr lang="ru-RU" sz="2400" dirty="0" smtClean="0"/>
              <a:t>5. Федеральный </a:t>
            </a:r>
            <a:r>
              <a:rPr lang="ru-RU" sz="2400" dirty="0"/>
              <a:t>закон от 25.07.2002 N 115-ФЗ "О правовом положении иностранных граждан в Российской Федерации";</a:t>
            </a:r>
          </a:p>
          <a:p>
            <a:pPr lvl="0"/>
            <a:r>
              <a:rPr lang="ru-RU" sz="2400" dirty="0" smtClean="0"/>
              <a:t>6. Проект </a:t>
            </a:r>
            <a:r>
              <a:rPr lang="ru-RU" sz="2400" dirty="0"/>
              <a:t>Федерального закона «О социальной и культурной адаптации и интеграции иностранных граждан в российской Федерации» от 04.07.2014 г. Ст. 2, определяющая Принципы социальной и культурной адаптации и интеграции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8864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/>
              <a:t>Информационное обеспечение </a:t>
            </a:r>
            <a:r>
              <a:rPr lang="ru-RU" sz="2800" b="1" dirty="0" err="1" smtClean="0"/>
              <a:t>полиэтнокультурного</a:t>
            </a:r>
            <a:r>
              <a:rPr lang="ru-RU" sz="2800" b="1" dirty="0" smtClean="0"/>
              <a:t> воспитания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06741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998599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7. Постановление </a:t>
            </a:r>
            <a:r>
              <a:rPr lang="ru-RU" sz="2400" dirty="0"/>
              <a:t>Правительства РФ от 29.12.2016 N 1532 (ред. от 07.04.2018) "Об утверждении государственной программы Российской Федерации "Реализация государственной национальной политики". Подпрограмма 5 «Социально-культурная адаптация и интеграция мигрантов в Российской Федерации».</a:t>
            </a:r>
          </a:p>
          <a:p>
            <a:pPr lvl="0"/>
            <a:r>
              <a:rPr lang="ru-RU" sz="2400" dirty="0" smtClean="0"/>
              <a:t>8. Федеральная  </a:t>
            </a:r>
            <a:r>
              <a:rPr lang="ru-RU" sz="2400" dirty="0"/>
              <a:t>целевая  программа  «Русский  язык»  на  2016–2020  гг., утвержденная  Постановлением  Правительства  РФ  от  20  мая  2015  года №481.</a:t>
            </a:r>
          </a:p>
          <a:p>
            <a:pPr lvl="0"/>
            <a:r>
              <a:rPr lang="ru-RU" sz="2400" dirty="0" smtClean="0"/>
              <a:t>9. Государственная </a:t>
            </a:r>
            <a:r>
              <a:rPr lang="ru-RU" sz="2400" dirty="0"/>
              <a:t>программа Владимирской области "Реализация государственной национальной политики во Владимирской области (2018-2023 годы)" утверждена </a:t>
            </a:r>
            <a:r>
              <a:rPr lang="ru-RU" sz="2400" dirty="0">
                <a:hlinkClick r:id="rId2"/>
              </a:rPr>
              <a:t>постановлением администрации Владимирской области от 29.12.2017 № 1169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384350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</a:rPr>
              <a:t>Нормативно-правовые документы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7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Литература: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52894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1. Джуринский</a:t>
            </a:r>
            <a:r>
              <a:rPr lang="ru-RU" sz="2400" dirty="0"/>
              <a:t>, А. Н. Поликультурное воспитание в России и за рубежом: сравнительный анализ: монография Текст. / А. Н. Джуринский. М.: Прометей, 2006. - 160 с. </a:t>
            </a:r>
          </a:p>
          <a:p>
            <a:pPr marL="0" indent="0">
              <a:buNone/>
            </a:pPr>
            <a:r>
              <a:rPr lang="ru-RU" sz="2400" dirty="0" smtClean="0"/>
              <a:t>2. Дмитриев</a:t>
            </a:r>
            <a:r>
              <a:rPr lang="ru-RU" sz="2400" dirty="0"/>
              <a:t>, Г. Д. Многокультурное образование [Текст] / Г. Д. Дмитриев. – М., </a:t>
            </a:r>
            <a:r>
              <a:rPr lang="ru-RU" sz="2400" dirty="0" smtClean="0"/>
              <a:t>1999.</a:t>
            </a:r>
          </a:p>
          <a:p>
            <a:pPr marL="0" indent="0">
              <a:buNone/>
            </a:pPr>
            <a:r>
              <a:rPr lang="ru-RU" sz="2400" dirty="0" smtClean="0"/>
              <a:t>3. Формирование </a:t>
            </a:r>
            <a:r>
              <a:rPr lang="ru-RU" sz="2400" dirty="0"/>
              <a:t>культуры межэтнических отношений молодежи как основы национального единства (монография) под ред. А.В. Гаврилина. – Владимир: Вит-</a:t>
            </a:r>
            <a:r>
              <a:rPr lang="ru-RU" sz="2400" dirty="0" err="1"/>
              <a:t>принт</a:t>
            </a:r>
            <a:r>
              <a:rPr lang="ru-RU" sz="2400" dirty="0"/>
              <a:t>, 2017. – С. 56-122.</a:t>
            </a:r>
          </a:p>
          <a:p>
            <a:pPr marL="0" lvl="0" indent="0">
              <a:buNone/>
            </a:pPr>
            <a:r>
              <a:rPr lang="ru-RU" sz="2400" dirty="0" smtClean="0"/>
              <a:t>4. Трофимова </a:t>
            </a:r>
            <a:r>
              <a:rPr lang="ru-RU" sz="2400" dirty="0"/>
              <a:t>Е.В. Формирование толерантности у детей дошкольного возраста в условиях поликультурного общества / Инновации в дошкольном образовании: проблемы и перспективы: сб. материалов </a:t>
            </a:r>
            <a:r>
              <a:rPr lang="ru-RU" sz="2400" dirty="0" err="1"/>
              <a:t>межрегион</a:t>
            </a:r>
            <a:r>
              <a:rPr lang="ru-RU" sz="2400" dirty="0"/>
              <a:t>. </a:t>
            </a:r>
            <a:r>
              <a:rPr lang="ru-RU" sz="2400" dirty="0" err="1"/>
              <a:t>научн</a:t>
            </a:r>
            <a:r>
              <a:rPr lang="ru-RU" sz="2400" dirty="0"/>
              <a:t>.-</a:t>
            </a:r>
            <a:r>
              <a:rPr lang="ru-RU" sz="2400" dirty="0" err="1"/>
              <a:t>практ</a:t>
            </a:r>
            <a:r>
              <a:rPr lang="ru-RU" sz="2400" dirty="0"/>
              <a:t>. Форума (</a:t>
            </a:r>
            <a:r>
              <a:rPr lang="ru-RU" sz="2400" dirty="0" err="1"/>
              <a:t>г.Владимир</a:t>
            </a:r>
            <a:r>
              <a:rPr lang="ru-RU" sz="2400" dirty="0"/>
              <a:t>, 31 марта 2015 г.) / Науч. ред.: Л.Н. Прохорова, Л.Ю. Сиднева -  Владимир: ГАОУ ДПО ВИРО, 2015. – С. 139 – 143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573005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Литература: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000" dirty="0"/>
              <a:t>5. </a:t>
            </a:r>
            <a:r>
              <a:rPr lang="ru-RU" sz="2000" dirty="0" err="1"/>
              <a:t>Пыркова</a:t>
            </a:r>
            <a:r>
              <a:rPr lang="ru-RU" sz="2000" dirty="0"/>
              <a:t> А.И. Организация деятельности по реализации программы формирования толерантной культуры детей дошкольного возраста / Инновации в дошкольном образовании: проблемы и перспективы: сб. материалов </a:t>
            </a:r>
            <a:r>
              <a:rPr lang="ru-RU" sz="2000" dirty="0" err="1"/>
              <a:t>межрегион</a:t>
            </a:r>
            <a:r>
              <a:rPr lang="ru-RU" sz="2000" dirty="0"/>
              <a:t>. </a:t>
            </a:r>
            <a:r>
              <a:rPr lang="ru-RU" sz="2000" dirty="0" err="1"/>
              <a:t>научн</a:t>
            </a:r>
            <a:r>
              <a:rPr lang="ru-RU" sz="2000" dirty="0"/>
              <a:t>.-</a:t>
            </a:r>
            <a:r>
              <a:rPr lang="ru-RU" sz="2000" dirty="0" err="1"/>
              <a:t>практ</a:t>
            </a:r>
            <a:r>
              <a:rPr lang="ru-RU" sz="2000" dirty="0"/>
              <a:t>. Форума (</a:t>
            </a:r>
            <a:r>
              <a:rPr lang="ru-RU" sz="2000" dirty="0" err="1"/>
              <a:t>г.Владимир</a:t>
            </a:r>
            <a:r>
              <a:rPr lang="ru-RU" sz="2000" dirty="0"/>
              <a:t>, 31 марта 2015 г.) / Науч. ред.: Л.Н. Прохорова, Л.Ю. Сиднева -  Владимир: ГАОУ ДПО ВИРО, 2015. – С. 143 – 150 </a:t>
            </a:r>
          </a:p>
          <a:p>
            <a:pPr marL="0" lvl="0" indent="0">
              <a:buNone/>
            </a:pPr>
            <a:r>
              <a:rPr lang="ru-RU" sz="2000" dirty="0"/>
              <a:t>6. </a:t>
            </a:r>
            <a:r>
              <a:rPr lang="ru-RU" sz="2000" dirty="0" err="1"/>
              <a:t>Шадикова</a:t>
            </a:r>
            <a:r>
              <a:rPr lang="ru-RU" sz="2000" dirty="0"/>
              <a:t> Т.Ю. Поликультурная компетентность как условие формирования толерантной культуры в дошкольном образовательном учреждении / Инновации в дошкольном образовании: проблемы и перспективы: сб. материалов </a:t>
            </a:r>
            <a:r>
              <a:rPr lang="ru-RU" sz="2000" dirty="0" err="1"/>
              <a:t>межрегион</a:t>
            </a:r>
            <a:r>
              <a:rPr lang="ru-RU" sz="2000" dirty="0"/>
              <a:t>. </a:t>
            </a:r>
            <a:r>
              <a:rPr lang="ru-RU" sz="2000" dirty="0" err="1"/>
              <a:t>научн</a:t>
            </a:r>
            <a:r>
              <a:rPr lang="ru-RU" sz="2000" dirty="0"/>
              <a:t>.-</a:t>
            </a:r>
            <a:r>
              <a:rPr lang="ru-RU" sz="2000" dirty="0" err="1"/>
              <a:t>практ</a:t>
            </a:r>
            <a:r>
              <a:rPr lang="ru-RU" sz="2000" dirty="0"/>
              <a:t>. Форума (</a:t>
            </a:r>
            <a:r>
              <a:rPr lang="ru-RU" sz="2000" dirty="0" err="1"/>
              <a:t>г.Владимир</a:t>
            </a:r>
            <a:r>
              <a:rPr lang="ru-RU" sz="2000" dirty="0"/>
              <a:t>, 31 марта 2015 г.) / Науч. ред.: Л.Н. Прохорова, Л.Ю. Сиднева -  Владимир: ГАОУ ДПО ВИРО, 2015. – С. 150 – 158</a:t>
            </a:r>
          </a:p>
          <a:p>
            <a:pPr marL="0" lvl="0" indent="0">
              <a:buNone/>
            </a:pPr>
            <a:r>
              <a:rPr lang="ru-RU" sz="2000" dirty="0" smtClean="0"/>
              <a:t>7. </a:t>
            </a:r>
            <a:r>
              <a:rPr lang="ru-RU" sz="2000" dirty="0" err="1" smtClean="0"/>
              <a:t>Киценко</a:t>
            </a:r>
            <a:r>
              <a:rPr lang="ru-RU" sz="2000" dirty="0" smtClean="0"/>
              <a:t> </a:t>
            </a:r>
            <a:r>
              <a:rPr lang="ru-RU" sz="2000" dirty="0"/>
              <a:t>В.А. Использование инновационных технологий в коррекционной работе с детьми – </a:t>
            </a:r>
            <a:r>
              <a:rPr lang="ru-RU" sz="2000" dirty="0" err="1"/>
              <a:t>инофонами</a:t>
            </a:r>
            <a:r>
              <a:rPr lang="ru-RU" sz="2000" dirty="0"/>
              <a:t> / Инновации в дошкольном образовании: проблемы и перспективы: сб. материалов </a:t>
            </a:r>
            <a:r>
              <a:rPr lang="ru-RU" sz="2000" dirty="0" err="1"/>
              <a:t>межрегион</a:t>
            </a:r>
            <a:r>
              <a:rPr lang="ru-RU" sz="2000" dirty="0"/>
              <a:t>. </a:t>
            </a:r>
            <a:r>
              <a:rPr lang="ru-RU" sz="2000" dirty="0" err="1"/>
              <a:t>научн</a:t>
            </a:r>
            <a:r>
              <a:rPr lang="ru-RU" sz="2000" dirty="0"/>
              <a:t>.-</a:t>
            </a:r>
            <a:r>
              <a:rPr lang="ru-RU" sz="2000" dirty="0" err="1"/>
              <a:t>практ</a:t>
            </a:r>
            <a:r>
              <a:rPr lang="ru-RU" sz="2000" dirty="0"/>
              <a:t>. Форума (</a:t>
            </a:r>
            <a:r>
              <a:rPr lang="ru-RU" sz="2000" dirty="0" err="1"/>
              <a:t>г.Владимир</a:t>
            </a:r>
            <a:r>
              <a:rPr lang="ru-RU" sz="2000" dirty="0"/>
              <a:t>, 31 марта 2015 г.) / Науч. ред.: Л.Н. Прохорова, Л.Ю. Сиднева -  Владимир: ГАОУ ДПО ВИРО, 2015. – С. 150 – </a:t>
            </a:r>
            <a:r>
              <a:rPr lang="ru-RU" sz="2000" dirty="0" smtClean="0"/>
              <a:t>158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50247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12"/>
            <a:ext cx="8229600" cy="672884"/>
          </a:xfrm>
        </p:spPr>
        <p:txBody>
          <a:bodyPr>
            <a:normAutofit/>
          </a:bodyPr>
          <a:lstStyle/>
          <a:p>
            <a:r>
              <a:rPr lang="ru-RU" sz="3200" b="1" dirty="0"/>
              <a:t>Литература: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597666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dirty="0"/>
              <a:t>8. Князева О.В. Организация работы по ознакомлению детей старшего дошкольного возраста с английским языком / Инновации в дошкольном образовании: проблемы и перспективы: сб. материалов </a:t>
            </a:r>
            <a:r>
              <a:rPr lang="ru-RU" sz="3600" dirty="0" err="1"/>
              <a:t>межрегион</a:t>
            </a:r>
            <a:r>
              <a:rPr lang="ru-RU" sz="3600" dirty="0"/>
              <a:t>. </a:t>
            </a:r>
            <a:r>
              <a:rPr lang="ru-RU" sz="3600" dirty="0" err="1"/>
              <a:t>научн</a:t>
            </a:r>
            <a:r>
              <a:rPr lang="ru-RU" sz="3600" dirty="0"/>
              <a:t>.-</a:t>
            </a:r>
            <a:r>
              <a:rPr lang="ru-RU" sz="3600" dirty="0" err="1"/>
              <a:t>практ</a:t>
            </a:r>
            <a:r>
              <a:rPr lang="ru-RU" sz="3600" dirty="0"/>
              <a:t>. Форума (</a:t>
            </a:r>
            <a:r>
              <a:rPr lang="ru-RU" sz="3600" dirty="0" err="1"/>
              <a:t>г.Владимир</a:t>
            </a:r>
            <a:r>
              <a:rPr lang="ru-RU" sz="3600" dirty="0"/>
              <a:t>, 31 марта 2015 г.) / Науч. ред.: Л.Н. Прохорова, Л.Ю. Сиднева -  Владимир: ГАОУ ДПО ВИРО, 2015. – С. 158 – 162</a:t>
            </a:r>
          </a:p>
          <a:p>
            <a:pPr marL="0" lvl="0" indent="0">
              <a:buNone/>
            </a:pPr>
            <a:r>
              <a:rPr lang="ru-RU" sz="3600" dirty="0" smtClean="0"/>
              <a:t>9</a:t>
            </a:r>
            <a:r>
              <a:rPr lang="ru-RU" sz="3600" dirty="0"/>
              <a:t>. </a:t>
            </a:r>
            <a:r>
              <a:rPr lang="ru-RU" sz="3600" dirty="0" err="1"/>
              <a:t>Пыркова</a:t>
            </a:r>
            <a:r>
              <a:rPr lang="ru-RU" sz="3600" dirty="0"/>
              <a:t> А.И. Практика формирования толерантности через развитие дивергентного мышления / Социально-педагогические практики формирования Российской Гражданской идентичности / Редколлегия Гаврилин А.В.- отв. Ред., Морозова Е.А., </a:t>
            </a:r>
            <a:r>
              <a:rPr lang="ru-RU" sz="3600" dirty="0" err="1"/>
              <a:t>Хлопченкова</a:t>
            </a:r>
            <a:r>
              <a:rPr lang="ru-RU" sz="3600" dirty="0"/>
              <a:t> А.Н. – Владимир: ВИРО, 2016.- 148 с.</a:t>
            </a:r>
          </a:p>
          <a:p>
            <a:pPr marL="0" indent="0">
              <a:buNone/>
            </a:pPr>
            <a:r>
              <a:rPr lang="ru-RU" sz="3600" dirty="0"/>
              <a:t>10. </a:t>
            </a:r>
            <a:r>
              <a:rPr lang="ru-RU" sz="3600" dirty="0" err="1"/>
              <a:t>Циглова</a:t>
            </a:r>
            <a:r>
              <a:rPr lang="ru-RU" sz="3600" dirty="0"/>
              <a:t> О.О. </a:t>
            </a:r>
            <a:r>
              <a:rPr lang="ru-RU" sz="3600" dirty="0" err="1"/>
              <a:t>Этнофизкультура</a:t>
            </a:r>
            <a:r>
              <a:rPr lang="ru-RU" sz="3600" dirty="0"/>
              <a:t> в региональном воспитательном пространстве.//Воспитание – стратегический национальный приоритет.-Материалы всероссийской научно—практической конференции…-Ч.1, 2018. – </a:t>
            </a:r>
            <a:r>
              <a:rPr lang="ru-RU" sz="3600" dirty="0" smtClean="0"/>
              <a:t>с.265-271</a:t>
            </a:r>
          </a:p>
          <a:p>
            <a:pPr marL="0" indent="0" algn="ctr">
              <a:buNone/>
            </a:pPr>
            <a:r>
              <a:rPr lang="ru-RU" sz="5800" b="1" dirty="0" smtClean="0"/>
              <a:t>Электронный ресурс</a:t>
            </a:r>
            <a:endParaRPr lang="ru-RU" sz="5800" b="1" dirty="0"/>
          </a:p>
          <a:p>
            <a:pPr marL="0" indent="0">
              <a:buNone/>
            </a:pPr>
            <a:r>
              <a:rPr lang="ru-RU" sz="3600" dirty="0" smtClean="0"/>
              <a:t>1</a:t>
            </a:r>
            <a:r>
              <a:rPr lang="ru-RU" sz="3600" b="1" dirty="0" smtClean="0"/>
              <a:t>.</a:t>
            </a:r>
            <a:r>
              <a:rPr lang="ru-RU" sz="3600" dirty="0" smtClean="0"/>
              <a:t>Бермус </a:t>
            </a:r>
            <a:r>
              <a:rPr lang="ru-RU" sz="3600" dirty="0"/>
              <a:t>А.Г. Концептуальные и методологические основы педагогической поддержки в поликультурном социально-воспитательном пространстве [Электронный ресурс] / А. Г. </a:t>
            </a:r>
            <a:r>
              <a:rPr lang="ru-RU" sz="3600" dirty="0" err="1"/>
              <a:t>Бермус</a:t>
            </a:r>
            <a:r>
              <a:rPr lang="ru-RU" sz="3600" dirty="0"/>
              <a:t> // Режим доступа: </a:t>
            </a:r>
            <a:r>
              <a:rPr lang="ru-RU" sz="3600" u="sng" dirty="0">
                <a:hlinkClick r:id="rId2"/>
              </a:rPr>
              <a:t>http://rspu.edu.ru/science/conferences/01_04_09/2bermus.html</a:t>
            </a:r>
            <a:r>
              <a:rPr lang="ru-RU" sz="3600" dirty="0"/>
              <a:t>, свободный.</a:t>
            </a:r>
          </a:p>
          <a:p>
            <a:pPr marL="0" indent="0">
              <a:buNone/>
            </a:pPr>
            <a:r>
              <a:rPr lang="ru-RU" sz="3600" dirty="0"/>
              <a:t>2. </a:t>
            </a:r>
            <a:r>
              <a:rPr lang="ru-RU" sz="3600" dirty="0" err="1">
                <a:hlinkClick r:id="rId3"/>
              </a:rPr>
              <a:t>Васютенкова</a:t>
            </a:r>
            <a:r>
              <a:rPr lang="ru-RU" sz="3600" dirty="0">
                <a:hlinkClick r:id="rId3"/>
              </a:rPr>
              <a:t>, И. В.</a:t>
            </a:r>
            <a:r>
              <a:rPr lang="ru-RU" sz="3600" dirty="0"/>
              <a:t> Сущностные аспекты и актуальность поликультурного образования в современных условиях [Электронный ресурс] / И. В. </a:t>
            </a:r>
            <a:r>
              <a:rPr lang="ru-RU" sz="3600" dirty="0" err="1"/>
              <a:t>Васютенкова</a:t>
            </a:r>
            <a:r>
              <a:rPr lang="ru-RU" sz="3600" dirty="0"/>
              <a:t>  // Режим доступа: </a:t>
            </a:r>
            <a:r>
              <a:rPr lang="ru-RU" sz="3600" dirty="0">
                <a:hlinkClick r:id="rId4"/>
              </a:rPr>
              <a:t>http://new.loiro.ru</a:t>
            </a:r>
            <a:r>
              <a:rPr lang="ru-RU" sz="3600" dirty="0"/>
              <a:t>, свободный.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4882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1055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 </vt:lpstr>
      <vt:lpstr>Номинации в 2020</vt:lpstr>
      <vt:lpstr>Номинации в 2020</vt:lpstr>
      <vt:lpstr>Презентация PowerPoint</vt:lpstr>
      <vt:lpstr>Презентация PowerPoint</vt:lpstr>
      <vt:lpstr>Литература: </vt:lpstr>
      <vt:lpstr>Литература: </vt:lpstr>
      <vt:lpstr>Литература:</vt:lpstr>
      <vt:lpstr>Педагогический опыт  </vt:lpstr>
      <vt:lpstr>литература</vt:lpstr>
      <vt:lpstr>Научно-методические журналы</vt:lpstr>
      <vt:lpstr>Научно-методические журналы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Сафонова Елена Николевна</dc:creator>
  <cp:lastModifiedBy>Сафонова Елена Николевна</cp:lastModifiedBy>
  <cp:revision>62</cp:revision>
  <dcterms:created xsi:type="dcterms:W3CDTF">2019-04-24T11:34:50Z</dcterms:created>
  <dcterms:modified xsi:type="dcterms:W3CDTF">2019-10-25T08:58:51Z</dcterms:modified>
</cp:coreProperties>
</file>