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993" r:id="rId2"/>
    <p:sldMasterId id="2147484007" r:id="rId3"/>
  </p:sldMasterIdLst>
  <p:notesMasterIdLst>
    <p:notesMasterId r:id="rId21"/>
  </p:notesMasterIdLst>
  <p:sldIdLst>
    <p:sldId id="328" r:id="rId4"/>
    <p:sldId id="522" r:id="rId5"/>
    <p:sldId id="497" r:id="rId6"/>
    <p:sldId id="479" r:id="rId7"/>
    <p:sldId id="516" r:id="rId8"/>
    <p:sldId id="518" r:id="rId9"/>
    <p:sldId id="520" r:id="rId10"/>
    <p:sldId id="498" r:id="rId11"/>
    <p:sldId id="513" r:id="rId12"/>
    <p:sldId id="514" r:id="rId13"/>
    <p:sldId id="515" r:id="rId14"/>
    <p:sldId id="494" r:id="rId15"/>
    <p:sldId id="502" r:id="rId16"/>
    <p:sldId id="503" r:id="rId17"/>
    <p:sldId id="471" r:id="rId18"/>
    <p:sldId id="472" r:id="rId19"/>
    <p:sldId id="487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110" autoAdjust="0"/>
    <p:restoredTop sz="94728" autoAdjust="0"/>
  </p:normalViewPr>
  <p:slideViewPr>
    <p:cSldViewPr>
      <p:cViewPr>
        <p:scale>
          <a:sx n="77" d="100"/>
          <a:sy n="77" d="100"/>
        </p:scale>
        <p:origin x="-94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84C635-3479-4347-AE01-F2E43646C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65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73113"/>
            <a:ext cx="4465637" cy="3351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27575" cy="340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7579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57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76BEC-F8B3-4342-B0ED-7DECDB4514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144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0C5D0-E39E-4B28-A6F0-824D57730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85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8590A-1116-4459-B6CA-3A9A25F5C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3F6F5-E5A0-4FA7-8E65-01E23A612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7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sp>
        <p:nvSpPr>
          <p:cNvPr id="952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52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498C8-4068-4F64-A81E-C63CBBC197A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39A3F-CDAA-4D93-88B9-4649E5EE2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0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D7843-07B2-459A-8BE0-557698740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4C18A-62E4-4A82-920D-9327B8764AC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9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89B1F-7261-421A-858F-8008BC157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9DE20-8C78-4BFD-A08A-F1485B492686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011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B68A1-1D43-4D2E-8174-AE25C5467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8069-B133-45FD-B44A-34B53EED7E9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555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A4DFC-140E-42DE-A555-12EFDB922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E7018-3C62-42DB-844C-B5DE0281007F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31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C62E2-3D02-4E32-B538-D51103C38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88AE4-52EC-46DA-B00B-3BE11870DF42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6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BABED-46FE-4BFB-A6DA-B5F3FB77B6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E499E-D5C6-4005-8CB3-8246A89E2E46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86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AC7C9-D31A-4871-BA2C-52C9A3613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38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686B6-22E2-4D6D-A29C-F050EC522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153F1-85D6-4575-AB0F-18C43EDD6DC5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09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8F3E4-2AA1-4A77-A600-BA3AD3507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203B-FE35-4147-B08F-93E3AD797431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269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F2BFB-E9F6-4918-B2FE-AA1AB5D40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244B9-4368-4F54-AC40-BCC2932BFFE3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606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7C852-8C80-432B-9F32-D00E8021D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F3CFB-EE71-4B53-850B-F2168BBDCF03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41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B770-9E17-4E5D-8ADB-92BB54023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D11A4-2BA1-4C31-AFC1-522818045276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15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924800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549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38400" y="6172200"/>
            <a:ext cx="4089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056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9E79E-E796-41C2-8554-6FD68803A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81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sz="2400" smtClean="0">
                  <a:solidFill>
                    <a:srgbClr val="003300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sp>
        <p:nvSpPr>
          <p:cNvPr id="952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52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9F69-D1C3-4BF4-A01A-3AEE8F70BFA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90D70-D26E-492E-BFE9-F3B201148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67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6476C-EDBD-4BB7-A977-C4C51AAA4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028B9-683E-4E9D-81BE-A3D4A659B697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417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84EC8-563A-43BC-A17B-DC91D97BE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07875-C13D-4A1D-827D-9525DF2AA081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571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23366-8B33-4025-AB5E-0A1E289D9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24D66-C3F8-426D-AB71-D5DD49B8D52F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7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A508-D024-486F-BC62-0EA20876A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352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AECA7-73E9-43AC-BCA2-B9AF712981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CA43D-581D-415F-A07B-3F3C8AA7FB94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62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C7C31-E6DC-4044-83B5-5D69C4B26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9B5E8-0945-49D8-B035-14F57A05E93A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935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91A3F-8B4B-40BF-98AE-614DA8D35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42E1C-616B-45E1-983F-1E0D75476A0B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184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C6C85-2BA0-4319-9BAA-5A7DF054C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9124E-7775-4711-9921-2794D6F1701A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726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1A535-CB4B-430F-BE53-098294EAD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29564-E40C-4A58-9A04-3A1AB721278D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21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2A0FA-F6AF-4538-94AF-C22268778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CCC6-5FBD-40CB-AC7C-81A7C4725C36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509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00177-7C9D-42D6-80C9-78800BD98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8EA1D-FADB-48AA-A98A-10C3534191A5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452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11495-F56E-4BB9-9E00-0A882F39D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3B245-B478-487A-B1A8-545CB7C97CB5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70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FCF62-B1AD-4C57-B515-E2FEDA6D4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987526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43013-0526-471D-B0D1-9F3A8EF84F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48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DCFAB-A5A5-4EBE-B0AE-AB66CA8762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33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82B3D-EF97-45FF-B662-F2291CD6F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3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0B03-F997-402F-9A60-4F56D7A44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0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B93DB-37CF-441A-BD18-3B5BDC649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201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A2314-0C5B-44BA-AAFF-E923654D76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15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3CED6AD1-735B-4A7B-BD81-62ADB2D14C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476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3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3B469825-AA82-4F6F-A69F-C21533533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05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5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333300"/>
                </a:solidFill>
                <a:cs typeface="Arial" charset="0"/>
              </a:endParaRPr>
            </a:p>
          </p:txBody>
        </p:sp>
        <p:sp>
          <p:nvSpPr>
            <p:cNvPr id="205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333300"/>
                </a:solidFill>
                <a:cs typeface="Arial" charset="0"/>
              </a:endParaRPr>
            </a:p>
          </p:txBody>
        </p:sp>
        <p:sp>
          <p:nvSpPr>
            <p:cNvPr id="206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669900"/>
                </a:solidFill>
                <a:cs typeface="Arial" charset="0"/>
              </a:endParaRPr>
            </a:p>
          </p:txBody>
        </p:sp>
        <p:sp>
          <p:nvSpPr>
            <p:cNvPr id="206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333300"/>
                </a:solidFill>
                <a:cs typeface="Arial" charset="0"/>
              </a:endParaRPr>
            </a:p>
          </p:txBody>
        </p:sp>
        <p:sp>
          <p:nvSpPr>
            <p:cNvPr id="206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6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669900"/>
                </a:solidFill>
                <a:cs typeface="Arial" charset="0"/>
              </a:endParaRPr>
            </a:p>
          </p:txBody>
        </p:sp>
        <p:sp>
          <p:nvSpPr>
            <p:cNvPr id="206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669900"/>
                </a:solidFill>
                <a:cs typeface="Arial" charset="0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42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8483C2-7FBB-4B12-8C99-FA89B5F0AC42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3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3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FE4FEA6D-127D-40CF-B218-A0B89FEB1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333300"/>
                </a:solidFill>
                <a:cs typeface="Arial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333300"/>
                </a:solidFill>
                <a:cs typeface="Arial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669900"/>
                </a:solidFill>
                <a:cs typeface="Arial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333300"/>
                </a:solidFill>
                <a:cs typeface="Arial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 smtClean="0">
                <a:solidFill>
                  <a:srgbClr val="00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669900"/>
                </a:solidFill>
                <a:cs typeface="Arial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mtClean="0">
                <a:solidFill>
                  <a:srgbClr val="669900"/>
                </a:solidFill>
                <a:cs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42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33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923595-FE18-4CFD-A487-3AEE55238F46}" type="datetimeFigureOut">
              <a:rPr lang="ru-RU"/>
              <a:pPr>
                <a:defRPr/>
              </a:pPr>
              <a:t>12.12.2016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7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1752600" y="2590800"/>
            <a:ext cx="7239000" cy="2209800"/>
          </a:xfrm>
        </p:spPr>
        <p:txBody>
          <a:bodyPr/>
          <a:lstStyle/>
          <a:p>
            <a:pPr algn="ctr">
              <a:defRPr/>
            </a:pPr>
            <a:r>
              <a:rPr lang="ru-RU" sz="2800" i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Использование информационно-коммуникационных технологий в профилактике асоциального поведения детей с особыми образовательными потребностями в рамках детского школьного объединения «Русич».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6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3200" dirty="0" smtClean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09800" y="5257800"/>
            <a:ext cx="6781800" cy="1295400"/>
          </a:xfrm>
        </p:spPr>
        <p:txBody>
          <a:bodyPr/>
          <a:lstStyle/>
          <a:p>
            <a:pPr algn="ctr" eaLnBrk="1" hangingPunct="1"/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Тюкова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Анна Васильевна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канд. ист. наук,</a:t>
            </a:r>
          </a:p>
          <a:p>
            <a:pPr algn="ctr" eaLnBrk="1" hangingPunct="1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Почетный  работник  общего образования РФ,</a:t>
            </a:r>
          </a:p>
          <a:p>
            <a:pPr algn="ctr" eaLnBrk="1" hangingPunct="1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читель истории и обществознания МБОУ СОШ №17,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г.Ковров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Текст 5"/>
          <p:cNvSpPr>
            <a:spLocks noGrp="1"/>
          </p:cNvSpPr>
          <p:nvPr>
            <p:ph type="body" sz="half" idx="2"/>
          </p:nvPr>
        </p:nvSpPr>
        <p:spPr>
          <a:xfrm>
            <a:off x="395288" y="1196975"/>
            <a:ext cx="4752975" cy="48958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b="1" smtClean="0"/>
              <a:t>1. Орда: выясните отношения?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smtClean="0"/>
              <a:t>2. Сколько жен?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smtClean="0"/>
              <a:t>3. Приоритеты: родной брат или названный?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smtClean="0"/>
              <a:t>4. Новгородская дань: благо или вред?</a:t>
            </a:r>
          </a:p>
          <a:p>
            <a:pPr>
              <a:spcBef>
                <a:spcPct val="0"/>
              </a:spcBef>
            </a:pPr>
            <a:r>
              <a:rPr lang="ru-RU" b="1" smtClean="0"/>
              <a:t>5. Несметная рать?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smtClean="0"/>
              <a:t>6. Арабская вязь на шлеме</a:t>
            </a:r>
            <a:endParaRPr lang="ru-RU" smtClean="0"/>
          </a:p>
          <a:p>
            <a:pPr>
              <a:spcBef>
                <a:spcPct val="0"/>
              </a:spcBef>
            </a:pPr>
            <a:r>
              <a:rPr lang="ru-RU" b="1" smtClean="0"/>
              <a:t>7. За что причислен к лику святых?</a:t>
            </a:r>
          </a:p>
          <a:p>
            <a:pPr>
              <a:spcBef>
                <a:spcPct val="0"/>
              </a:spcBef>
            </a:pPr>
            <a:endParaRPr lang="ru-RU" b="1" smtClean="0"/>
          </a:p>
          <a:p>
            <a:pPr>
              <a:spcBef>
                <a:spcPct val="0"/>
              </a:spcBef>
            </a:pPr>
            <a:endParaRPr lang="ru-RU" b="1" smtClean="0"/>
          </a:p>
          <a:p>
            <a:pPr>
              <a:spcBef>
                <a:spcPct val="0"/>
              </a:spcBef>
            </a:pPr>
            <a:endParaRPr lang="ru-RU" b="1" smtClean="0"/>
          </a:p>
          <a:p>
            <a:pPr>
              <a:spcBef>
                <a:spcPct val="0"/>
              </a:spcBef>
            </a:pPr>
            <a:endParaRPr lang="ru-RU" b="1" smtClean="0"/>
          </a:p>
          <a:p>
            <a:pPr>
              <a:spcBef>
                <a:spcPct val="0"/>
              </a:spcBef>
              <a:buClr>
                <a:srgbClr val="336600"/>
              </a:buClr>
            </a:pPr>
            <a:endParaRPr lang="ru-RU" smtClean="0">
              <a:solidFill>
                <a:srgbClr val="003300"/>
              </a:solidFill>
            </a:endParaRPr>
          </a:p>
          <a:p>
            <a:pPr>
              <a:spcBef>
                <a:spcPct val="0"/>
              </a:spcBef>
              <a:buClr>
                <a:srgbClr val="336600"/>
              </a:buClr>
            </a:pPr>
            <a:endParaRPr lang="ru-RU" smtClean="0">
              <a:solidFill>
                <a:srgbClr val="003300"/>
              </a:solidFill>
            </a:endParaRPr>
          </a:p>
          <a:p>
            <a:pPr algn="just">
              <a:spcBef>
                <a:spcPct val="0"/>
              </a:spcBef>
              <a:buClr>
                <a:srgbClr val="336600"/>
              </a:buClr>
            </a:pPr>
            <a:r>
              <a:rPr lang="ru-RU" smtClean="0">
                <a:solidFill>
                  <a:srgbClr val="003300"/>
                </a:solidFill>
              </a:rPr>
              <a:t>	Шведские корабли по Неве шли на 8 км</a:t>
            </a:r>
            <a:r>
              <a:rPr lang="en-US" smtClean="0">
                <a:solidFill>
                  <a:srgbClr val="003300"/>
                </a:solidFill>
              </a:rPr>
              <a:t>/</a:t>
            </a:r>
            <a:r>
              <a:rPr lang="ru-RU" smtClean="0">
                <a:solidFill>
                  <a:srgbClr val="003300"/>
                </a:solidFill>
              </a:rPr>
              <a:t>ч  медленнее, чем  мчалось им навстречу войско князя Александра.</a:t>
            </a:r>
          </a:p>
          <a:p>
            <a:pPr algn="just">
              <a:spcBef>
                <a:spcPct val="0"/>
              </a:spcBef>
              <a:buClr>
                <a:srgbClr val="336600"/>
              </a:buClr>
            </a:pPr>
            <a:r>
              <a:rPr lang="ru-RU" smtClean="0">
                <a:solidFill>
                  <a:srgbClr val="003300"/>
                </a:solidFill>
              </a:rPr>
              <a:t> 	Гонец же скакал от устья Невы  к Новгороду со скоростью, в 4,5 раза превосходившей скорость движения шведских кораблей. </a:t>
            </a:r>
          </a:p>
          <a:p>
            <a:pPr algn="just">
              <a:spcBef>
                <a:spcPct val="0"/>
              </a:spcBef>
              <a:buClr>
                <a:srgbClr val="336600"/>
              </a:buClr>
            </a:pPr>
            <a:r>
              <a:rPr lang="ru-RU" smtClean="0">
                <a:solidFill>
                  <a:srgbClr val="003300"/>
                </a:solidFill>
              </a:rPr>
              <a:t>	Вычислите скорость движения всех участников событий, если известно, что гонец в час проезжал на 6 км больше, чем войско Александра.</a:t>
            </a:r>
          </a:p>
          <a:p>
            <a:pPr algn="just">
              <a:spcBef>
                <a:spcPct val="0"/>
              </a:spcBef>
              <a:buClr>
                <a:srgbClr val="336600"/>
              </a:buClr>
            </a:pPr>
            <a:r>
              <a:rPr lang="ru-RU" b="1" smtClean="0">
                <a:solidFill>
                  <a:srgbClr val="003300"/>
                </a:solidFill>
              </a:rPr>
              <a:t>	Ответ:</a:t>
            </a:r>
            <a:r>
              <a:rPr lang="ru-RU" smtClean="0">
                <a:solidFill>
                  <a:srgbClr val="003300"/>
                </a:solidFill>
              </a:rPr>
              <a:t> Скорость движения шведских кораблей - 4км/ч; гонца - 18  км/ч; войска А.Невского - 12  км/ч </a:t>
            </a:r>
          </a:p>
          <a:p>
            <a:pPr>
              <a:spcBef>
                <a:spcPct val="0"/>
              </a:spcBef>
            </a:pPr>
            <a:endParaRPr lang="ru-RU" smtClean="0"/>
          </a:p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73731" name="Заголовок 3"/>
          <p:cNvSpPr>
            <a:spLocks noGrp="1"/>
          </p:cNvSpPr>
          <p:nvPr>
            <p:ph type="title"/>
          </p:nvPr>
        </p:nvSpPr>
        <p:spPr>
          <a:xfrm>
            <a:off x="1331913" y="476250"/>
            <a:ext cx="5688012" cy="792163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E-mail- </a:t>
            </a:r>
            <a:r>
              <a:rPr lang="ru-RU" smtClean="0">
                <a:solidFill>
                  <a:srgbClr val="FF0000"/>
                </a:solidFill>
              </a:rPr>
              <a:t>викторина</a:t>
            </a:r>
            <a:br>
              <a:rPr lang="ru-RU" smtClean="0">
                <a:solidFill>
                  <a:srgbClr val="FF0000"/>
                </a:solidFill>
              </a:rPr>
            </a:br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7373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2492375"/>
            <a:ext cx="2736850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Прямоугольник 6"/>
          <p:cNvSpPr>
            <a:spLocks noChangeArrowheads="1"/>
          </p:cNvSpPr>
          <p:nvPr/>
        </p:nvSpPr>
        <p:spPr bwMode="auto">
          <a:xfrm>
            <a:off x="4787900" y="549275"/>
            <a:ext cx="43561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Александр Невский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 (</a:t>
            </a:r>
            <a:r>
              <a:rPr lang="ru-RU" b="1" i="1" dirty="0" err="1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ок</a:t>
            </a:r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. 1220-1263),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  русский  гос. деятель,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Bookman Old Style" pitchFamily="18" charset="0"/>
                <a:cs typeface="Arial" charset="0"/>
              </a:rPr>
              <a:t>полководец, великий князь Владимирский</a:t>
            </a:r>
          </a:p>
        </p:txBody>
      </p:sp>
      <p:pic>
        <p:nvPicPr>
          <p:cNvPr id="737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822575"/>
            <a:ext cx="18049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5" name="TextBox 1"/>
          <p:cNvSpPr txBox="1">
            <a:spLocks noChangeArrowheads="1"/>
          </p:cNvSpPr>
          <p:nvPr/>
        </p:nvSpPr>
        <p:spPr bwMode="auto">
          <a:xfrm>
            <a:off x="250825" y="3141663"/>
            <a:ext cx="19097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1200" b="1" smtClean="0">
                <a:solidFill>
                  <a:srgbClr val="003300"/>
                </a:solidFill>
              </a:rPr>
              <a:t>ШВЕДСКИЙ </a:t>
            </a:r>
          </a:p>
          <a:p>
            <a:pPr eaLnBrk="1" hangingPunct="1"/>
            <a:r>
              <a:rPr lang="ru-RU" sz="1200" b="1" smtClean="0">
                <a:solidFill>
                  <a:srgbClr val="003300"/>
                </a:solidFill>
              </a:rPr>
              <a:t>ЛАГЕРЬ</a:t>
            </a:r>
          </a:p>
        </p:txBody>
      </p:sp>
    </p:spTree>
    <p:extLst>
      <p:ext uri="{BB962C8B-B14F-4D97-AF65-F5344CB8AC3E}">
        <p14:creationId xmlns:p14="http://schemas.microsoft.com/office/powerpoint/2010/main" val="398100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1200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i="1" kern="1200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В</a:t>
            </a:r>
            <a:r>
              <a:rPr lang="ru-RU" sz="3200" b="1" i="1" kern="1200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еб-</a:t>
            </a:r>
            <a:r>
              <a:rPr lang="ru-RU" sz="3200" b="1" i="1" kern="1200" dirty="0" err="1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квест</a:t>
            </a:r>
            <a:r>
              <a:rPr lang="ru-RU" sz="3200" b="1" i="1" kern="1200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200" b="1" i="1" kern="1200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- (</a:t>
            </a:r>
            <a:r>
              <a:rPr lang="en-US" sz="3200" b="1" i="1" kern="1200" dirty="0" err="1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webquest</a:t>
            </a:r>
            <a:r>
              <a:rPr lang="en-US" sz="3200" b="1" i="1" kern="1200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) </a:t>
            </a:r>
            <a:r>
              <a:rPr lang="ru-RU" sz="2400" b="1" i="1" kern="1200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i="1" kern="1200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2400" b="1" i="1" kern="1200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endParaRPr lang="ru-RU" dirty="0" smtClean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0825" y="1196975"/>
            <a:ext cx="2932113" cy="1655763"/>
          </a:xfrm>
        </p:spPr>
        <p:txBody>
          <a:bodyPr/>
          <a:lstStyle/>
          <a:p>
            <a:pPr marL="342900" indent="-342900">
              <a:buClr>
                <a:srgbClr val="336600"/>
              </a:buClr>
              <a:buFont typeface="Wingdings" pitchFamily="2" charset="2"/>
              <a:buChar char="n"/>
              <a:defRPr/>
            </a:pPr>
            <a:r>
              <a:rPr lang="ru-RU" sz="16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Веб-</a:t>
            </a:r>
            <a:r>
              <a:rPr lang="ru-RU" sz="16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проблемное задание c элементами ролевой игры, для выполнения которого используются информационные ресурсы Интернета.</a:t>
            </a:r>
          </a:p>
          <a:p>
            <a:pPr>
              <a:defRPr/>
            </a:pPr>
            <a:endParaRPr lang="ru-RU" sz="1600" i="1" dirty="0"/>
          </a:p>
        </p:txBody>
      </p:sp>
      <p:pic>
        <p:nvPicPr>
          <p:cNvPr id="74756" name="Объект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1913"/>
            <a:ext cx="3492500" cy="2182812"/>
          </a:xfrm>
        </p:spPr>
      </p:pic>
      <p:sp>
        <p:nvSpPr>
          <p:cNvPr id="74757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4758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7400" y="2887663"/>
            <a:ext cx="5781675" cy="3925887"/>
          </a:xfrm>
        </p:spPr>
      </p:pic>
      <p:grpSp>
        <p:nvGrpSpPr>
          <p:cNvPr id="7" name="Группа 6"/>
          <p:cNvGrpSpPr/>
          <p:nvPr/>
        </p:nvGrpSpPr>
        <p:grpSpPr>
          <a:xfrm>
            <a:off x="2852251" y="935281"/>
            <a:ext cx="6291749" cy="1800199"/>
            <a:chOff x="2167511" y="1660"/>
            <a:chExt cx="5219398" cy="2143071"/>
          </a:xfrm>
          <a:scene3d>
            <a:camera prst="orthographicFront"/>
            <a:lightRig rig="flat" dir="t"/>
          </a:scene3d>
        </p:grpSpPr>
        <p:sp>
          <p:nvSpPr>
            <p:cNvPr id="8" name="Пятиугольник 7"/>
            <p:cNvSpPr/>
            <p:nvPr/>
          </p:nvSpPr>
          <p:spPr>
            <a:xfrm rot="10800000">
              <a:off x="2167511" y="1660"/>
              <a:ext cx="5010745" cy="1955812"/>
            </a:xfrm>
            <a:prstGeom prst="homePlat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Пятиугольник 4"/>
            <p:cNvSpPr/>
            <p:nvPr/>
          </p:nvSpPr>
          <p:spPr>
            <a:xfrm rot="21600000">
              <a:off x="2449993" y="1660"/>
              <a:ext cx="4936916" cy="21430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945035" tIns="64770" rIns="120904" bIns="64770" spcCol="1270" anchor="ctr"/>
            <a:lstStyle/>
            <a:p>
              <a:pPr algn="ctr" defTabSz="7556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700" dirty="0">
                <a:solidFill>
                  <a:srgbClr val="003300"/>
                </a:solidFill>
                <a:latin typeface="Arial Narrow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19475" y="935038"/>
            <a:ext cx="6697663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Особенность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часть или вся информация для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самостоятельной или групповой работы учащихся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  веб-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квестом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находится на различных веб-сайтах;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результат работы с веб-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квестом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-  публикация работ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учащихся в виде веб-страниц и веб-сайтов.</a:t>
            </a:r>
            <a:endParaRPr lang="ru-RU" dirty="0">
              <a:solidFill>
                <a:srgbClr val="0033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428604"/>
            <a:ext cx="788782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600" b="1" i="1" dirty="0" err="1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Геокешинг</a:t>
            </a:r>
            <a:r>
              <a:rPr lang="ru-RU" sz="36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- проектно-исследовательская игра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8000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475" y="1612900"/>
            <a:ext cx="5545138" cy="4752975"/>
          </a:xfrm>
          <a:prstGeom prst="roundRect">
            <a:avLst>
              <a:gd name="adj" fmla="val 6172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Геокешинг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geocaching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 от 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гре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Geo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-Земля, англ. 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сache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-тайник) – туристическая игра с применением спутниковых навигационных систем (GPS-навигаторов), состоящая в нахождении тайников (точек), заложенных другими участниками или организаторами.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Основная идея игры состоит в том, что одни игроки прячут клады (например, пластиковые коробки), с помощью  GPS-приёмников определяют их координаты и сообщают о них в интернете. Другие игроки (</a:t>
            </a:r>
            <a:r>
              <a:rPr lang="ru-RU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геокешеры</a:t>
            </a:r>
            <a:r>
              <a:rPr lang="ru-RU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используют данные координаты и свои GPS приёмники для поиска тайников.</a:t>
            </a:r>
          </a:p>
        </p:txBody>
      </p:sp>
      <p:pic>
        <p:nvPicPr>
          <p:cNvPr id="788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28797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160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19256" cy="936104"/>
          </a:xfrm>
          <a:solidFill>
            <a:schemeClr val="accent4">
              <a:lumMod val="10000"/>
              <a:lumOff val="9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Геокешинг</a:t>
            </a:r>
            <a:r>
              <a:rPr lang="ru-RU" sz="36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600" b="1" i="1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600" b="1" i="1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3200" b="1" i="1" dirty="0" smtClean="0">
                <a:latin typeface="Bookman Old Style" pitchFamily="18" charset="0"/>
              </a:rPr>
              <a:t>«Ковров – город воинской славы»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389437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ru-RU" sz="1800" b="1" u="sng" dirty="0" smtClean="0">
                <a:solidFill>
                  <a:srgbClr val="FF0000"/>
                </a:solidFill>
              </a:rPr>
              <a:t>Первое </a:t>
            </a:r>
            <a:r>
              <a:rPr lang="ru-RU" sz="1800" b="1" u="sng" dirty="0">
                <a:solidFill>
                  <a:srgbClr val="FF0000"/>
                </a:solidFill>
              </a:rPr>
              <a:t>задание:</a:t>
            </a:r>
            <a:endParaRPr lang="ru-RU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dirty="0"/>
              <a:t>Координаты точки: 56.363647 и 41.316664.  Сделайте фотографии объекта, расположенного на местности с историческим названием  Прудка . Количество фотографий должно соответствовать числу ёлок около данного объекта.  Кого из  Героев Советского Союза, Вы встретили в списках погибших, высеченных на гранитных </a:t>
            </a:r>
            <a:r>
              <a:rPr lang="ru-RU" sz="2000" dirty="0" smtClean="0"/>
              <a:t>пионах? </a:t>
            </a:r>
            <a:r>
              <a:rPr lang="ru-RU" sz="2000" dirty="0"/>
              <a:t>Н</a:t>
            </a:r>
            <a:r>
              <a:rPr lang="ru-RU" sz="2000" dirty="0" smtClean="0"/>
              <a:t>азовите </a:t>
            </a:r>
            <a:r>
              <a:rPr lang="ru-RU" sz="2000" dirty="0"/>
              <a:t>их </a:t>
            </a:r>
            <a:r>
              <a:rPr lang="ru-RU" sz="2000" dirty="0" smtClean="0"/>
              <a:t>имена.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i="1" dirty="0"/>
              <a:t>Объект - памятник воинам – </a:t>
            </a:r>
            <a:r>
              <a:rPr lang="ru-RU" sz="2000" i="1" dirty="0" err="1"/>
              <a:t>дегтярёвцам</a:t>
            </a:r>
            <a:r>
              <a:rPr lang="ru-RU" sz="2000" i="1" dirty="0"/>
              <a:t>, погибшим в годы Великой Отечественной войны. Количество фотографий - 6. В этих списках имена Героев Советского Союза:  В.Г. Кабанова и И.В. </a:t>
            </a:r>
            <a:r>
              <a:rPr lang="ru-RU" sz="2000" i="1" dirty="0" err="1"/>
              <a:t>Першутова</a:t>
            </a:r>
            <a:r>
              <a:rPr lang="ru-RU" sz="2000" i="1" dirty="0"/>
              <a:t>.</a:t>
            </a:r>
          </a:p>
          <a:p>
            <a:pPr>
              <a:defRPr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265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19256" cy="936104"/>
          </a:xfrm>
          <a:solidFill>
            <a:schemeClr val="accent4">
              <a:lumMod val="10000"/>
              <a:lumOff val="90000"/>
            </a:schemeClr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err="1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Геокешинг</a:t>
            </a:r>
            <a:r>
              <a:rPr lang="ru-RU" sz="36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3600" b="1" i="1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/>
            </a:r>
            <a:br>
              <a:rPr lang="ru-RU" sz="3600" b="1" i="1" dirty="0" smtClean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</a:br>
            <a:r>
              <a:rPr lang="ru-RU" sz="3200" b="1" i="1" dirty="0" smtClean="0">
                <a:latin typeface="Bookman Old Style" pitchFamily="18" charset="0"/>
              </a:rPr>
              <a:t>«Ковров – город воинской славы»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389437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ru-RU" sz="1800" b="1" u="sng" dirty="0" smtClean="0">
                <a:solidFill>
                  <a:srgbClr val="FF0000"/>
                </a:solidFill>
              </a:rPr>
              <a:t>Второе </a:t>
            </a:r>
            <a:r>
              <a:rPr lang="ru-RU" sz="1800" b="1" u="sng" dirty="0">
                <a:solidFill>
                  <a:srgbClr val="FF0000"/>
                </a:solidFill>
              </a:rPr>
              <a:t>задание:</a:t>
            </a:r>
            <a:endParaRPr lang="ru-RU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ru-RU" sz="2000" dirty="0" smtClean="0"/>
              <a:t>Найдите объект с координатами: 56.367233 и 41. 311332. В честь какого события он был установлен? По углам площади установлены тумбы с картушами, на которых отражены главные вехи истории города. Сколько картушей рассказывают о трудовом подвиге ковровских оружейников в годы войны? Сколько о боевых заслугах </a:t>
            </a:r>
            <a:r>
              <a:rPr lang="ru-RU" sz="2000" dirty="0" err="1" smtClean="0"/>
              <a:t>ковровчан</a:t>
            </a:r>
            <a:r>
              <a:rPr lang="ru-RU" sz="2000" dirty="0" smtClean="0"/>
              <a:t>?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r>
              <a:rPr lang="ru-RU" sz="2000" i="1" dirty="0" smtClean="0"/>
              <a:t>3 ноября 2011 года </a:t>
            </a:r>
            <a:r>
              <a:rPr lang="ru-RU" sz="2000" i="1" dirty="0" err="1" smtClean="0"/>
              <a:t>Коврову</a:t>
            </a:r>
            <a:r>
              <a:rPr lang="ru-RU" sz="2000" i="1" dirty="0" smtClean="0"/>
              <a:t> присвоено почетное звание «Город воинской славы»,  как признание боевых заслуг и трудового подвига ковровских оружейников установлена Стела «Город воинской славы». 6 картушей рассказывают о трудовом подвигов ковровских оружейников, а 2 картуши рассказывают о боевых заслугах </a:t>
            </a:r>
            <a:r>
              <a:rPr lang="ru-RU" sz="2000" i="1" dirty="0" err="1" smtClean="0"/>
              <a:t>ковровчан</a:t>
            </a:r>
            <a:r>
              <a:rPr lang="ru-RU" sz="2000" i="1" dirty="0" smtClean="0"/>
              <a:t>.</a:t>
            </a:r>
            <a:endParaRPr lang="ru-RU" sz="2000" i="1" dirty="0"/>
          </a:p>
          <a:p>
            <a:pPr>
              <a:defRPr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61059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01000" cy="609600"/>
          </a:xfrm>
        </p:spPr>
        <p:txBody>
          <a:bodyPr/>
          <a:lstStyle/>
          <a:p>
            <a:r>
              <a:rPr lang="en-US" dirty="0">
                <a:solidFill>
                  <a:srgbClr val="4401FF"/>
                </a:solidFill>
              </a:rPr>
              <a:t>http</a:t>
            </a:r>
            <a:r>
              <a:rPr lang="en-US" dirty="0" smtClean="0">
                <a:solidFill>
                  <a:srgbClr val="4401FF"/>
                </a:solidFill>
              </a:rPr>
              <a:t>://ru.padlet.com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513"/>
            <a:ext cx="9109075" cy="5805487"/>
          </a:xfrm>
        </p:spPr>
      </p:pic>
    </p:spTree>
    <p:extLst>
      <p:ext uri="{BB962C8B-B14F-4D97-AF65-F5344CB8AC3E}">
        <p14:creationId xmlns:p14="http://schemas.microsoft.com/office/powerpoint/2010/main" val="258148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075240" cy="457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4401FF"/>
                </a:solidFill>
              </a:rPr>
              <a:t>ДШО «Русич»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08504" cy="5877272"/>
          </a:xfrm>
        </p:spPr>
      </p:pic>
    </p:spTree>
    <p:extLst>
      <p:ext uri="{BB962C8B-B14F-4D97-AF65-F5344CB8AC3E}">
        <p14:creationId xmlns:p14="http://schemas.microsoft.com/office/powerpoint/2010/main" val="22843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285875"/>
            <a:ext cx="8215312" cy="16430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3600" b="1" smtClean="0">
                <a:solidFill>
                  <a:srgbClr val="CC0000"/>
                </a:solidFill>
              </a:rPr>
              <a:t>Успехов в профессиональной деятельности!</a:t>
            </a:r>
          </a:p>
        </p:txBody>
      </p:sp>
      <p:pic>
        <p:nvPicPr>
          <p:cNvPr id="32771" name="Picture 8" descr="http://img0.liveinternet.ru/images/attach/c/2/73/199/73199052_3433000_30a7c64987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928938"/>
            <a:ext cx="33924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1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401762"/>
          </a:xfrm>
        </p:spPr>
        <p:txBody>
          <a:bodyPr/>
          <a:lstStyle/>
          <a:p>
            <a:pPr eaLnBrk="1" hangingPunct="1"/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 </a:t>
            </a:r>
            <a:r>
              <a:rPr lang="ru-RU" sz="1800" b="1" i="1" dirty="0">
                <a:solidFill>
                  <a:srgbClr val="FF0000"/>
                </a:solidFill>
                <a:latin typeface="Bookman Old Style" pitchFamily="18" charset="0"/>
              </a:rPr>
              <a:t>Применение информационно-коммуникационных технологий </a:t>
            </a:r>
            <a:r>
              <a:rPr lang="ru-RU" sz="1800" b="1" i="1" dirty="0" smtClean="0">
                <a:solidFill>
                  <a:srgbClr val="FF0000"/>
                </a:solidFill>
                <a:latin typeface="Bookman Old Style" pitchFamily="18" charset="0"/>
              </a:rPr>
              <a:t>позволяет </a:t>
            </a:r>
            <a:r>
              <a:rPr lang="ru-RU" sz="1800" b="1" i="1" dirty="0">
                <a:solidFill>
                  <a:srgbClr val="FF0000"/>
                </a:solidFill>
                <a:latin typeface="Bookman Old Style" pitchFamily="18" charset="0"/>
              </a:rPr>
              <a:t>реализовать основные методические </a:t>
            </a:r>
            <a:r>
              <a:rPr lang="ru-RU" sz="1800" b="1" i="1" dirty="0" smtClean="0">
                <a:solidFill>
                  <a:srgbClr val="FF0000"/>
                </a:solidFill>
                <a:latin typeface="Bookman Old Style" pitchFamily="18" charset="0"/>
              </a:rPr>
              <a:t>принципы: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1066800" y="1600200"/>
            <a:ext cx="76200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ольшая степень интерактивности (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нтеракция) ;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упорядоченный обмен информацией (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оммуникация) между всеми участниками образовательного процесса;</a:t>
            </a:r>
          </a:p>
          <a:p>
            <a:pPr algn="ctr" eaLnBrk="1" hangingPunct="1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обеспечение наглядности хода и результатов образовательного процесса (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изуализация);</a:t>
            </a:r>
          </a:p>
          <a:p>
            <a:pPr algn="ctr" eaLnBrk="1" hangingPunct="1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громный мотивационный потенциал (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отивация);</a:t>
            </a:r>
          </a:p>
          <a:p>
            <a:pPr algn="ctr" eaLnBrk="1" hangingPunct="1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тсутствие «</a:t>
            </a:r>
            <a:r>
              <a:rPr lang="ru-RU" sz="18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ошибкобоязни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hangingPunct="1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ндивидуализация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 eaLnBrk="1" hangingPunct="1"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возможность всем участникам воспитательного  процесса выбирать удобное время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занятий.</a:t>
            </a:r>
          </a:p>
        </p:txBody>
      </p:sp>
      <p:pic>
        <p:nvPicPr>
          <p:cNvPr id="93188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00200"/>
            <a:ext cx="6492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2" descr="C:\Documents and Settings\Максим\Рабочий стол\Новая папка\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8" y="2362200"/>
            <a:ext cx="6096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3" descr="C:\Documents and Settings\Максим\Рабочий стол\Новая папка\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8" y="3990975"/>
            <a:ext cx="68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3" descr="C:\Documents and Settings\Максим\Рабочий стол\Новая папка\3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18" y="3124200"/>
            <a:ext cx="6096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4" descr="C:\Documents and Settings\Максим\Рабочий стол\Новая папка\37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2" y="4788077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5" descr="C:\Documents and Settings\Максим\Рабочий стол\Новая папка\3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2" y="5486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428604"/>
            <a:ext cx="7887820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8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Интеграция информационных и интерактивных технологий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i="1" dirty="0">
              <a:ln w="18000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850" y="1844675"/>
            <a:ext cx="8569325" cy="2736850"/>
          </a:xfrm>
          <a:prstGeom prst="roundRect">
            <a:avLst>
              <a:gd name="adj" fmla="val 6172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Интерактивные технологии</a:t>
            </a:r>
          </a:p>
          <a:p>
            <a:pPr>
              <a:defRPr/>
            </a:pPr>
            <a:r>
              <a:rPr lang="ru-RU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(ученик-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</a:t>
            </a:r>
            <a:r>
              <a:rPr lang="ru-RU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-ученик-учитель)                                     </a:t>
            </a:r>
          </a:p>
          <a:p>
            <a:pPr algn="just">
              <a:defRPr/>
            </a:pPr>
            <a:r>
              <a:rPr lang="ru-RU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Информационные технологии</a:t>
            </a: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</a:t>
            </a:r>
            <a:r>
              <a:rPr lang="ru-RU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(ученик-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компьютер</a:t>
            </a:r>
            <a:r>
              <a:rPr lang="ru-RU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-учитель)</a:t>
            </a: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16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 интеграции технологий</a:t>
            </a:r>
          </a:p>
          <a:p>
            <a:pPr algn="just">
              <a:defRPr/>
            </a:pPr>
            <a:r>
              <a:rPr lang="ru-RU" sz="16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модели диалогового взаимодействия</a:t>
            </a:r>
          </a:p>
          <a:p>
            <a:pPr algn="just">
              <a:defRPr/>
            </a:pPr>
            <a:r>
              <a:rPr lang="ru-RU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                      (ученик-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информация-компьютер</a:t>
            </a:r>
            <a:r>
              <a:rPr lang="ru-RU" sz="1600" b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-ученик-учитель)</a:t>
            </a: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2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20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2699792" y="3208112"/>
            <a:ext cx="2880320" cy="576064"/>
          </a:xfrm>
          <a:prstGeom prst="downArrowCallout">
            <a:avLst>
              <a:gd name="adj1" fmla="val 34176"/>
              <a:gd name="adj2" fmla="val 47747"/>
              <a:gd name="adj3" fmla="val 29945"/>
              <a:gd name="adj4" fmla="val 64977"/>
            </a:avLst>
          </a:prstGeom>
          <a:solidFill>
            <a:schemeClr val="accent4">
              <a:lumMod val="75000"/>
              <a:lumOff val="2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313" y="5013325"/>
            <a:ext cx="8424862" cy="1766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r>
              <a:rPr lang="ru-RU" sz="1600" i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Интерактивность в  информационно-образовательной среде — это возможность  </a:t>
            </a:r>
          </a:p>
          <a:p>
            <a:pPr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r>
              <a:rPr lang="ru-RU" sz="1600" i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обучающегося взаимодействовать с элементами среды для достижения своих </a:t>
            </a:r>
          </a:p>
          <a:p>
            <a:pPr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r>
              <a:rPr lang="ru-RU" sz="1600" i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познавательных целей. Преподаватель при этом становится лоцманом в море информации,</a:t>
            </a:r>
          </a:p>
          <a:p>
            <a:pPr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r>
              <a:rPr lang="ru-RU" sz="1600" i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консультантом, интерпретатором этой информации. То есть в процессе обучения, помимо двух действующих субъектов — учителя и ученика, появляется ещё один элемент, </a:t>
            </a:r>
          </a:p>
          <a:p>
            <a:pPr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r>
              <a:rPr lang="ru-RU" sz="1600" i="1" kern="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который может оказывать существенное влияние на ход и результаты обучения</a:t>
            </a:r>
          </a:p>
        </p:txBody>
      </p:sp>
      <p:pic>
        <p:nvPicPr>
          <p:cNvPr id="716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573463"/>
            <a:ext cx="1779588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0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7620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http://ru.padlet.com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0"/>
            <a:ext cx="8839200" cy="5562600"/>
          </a:xfrm>
        </p:spPr>
      </p:pic>
    </p:spTree>
    <p:extLst>
      <p:ext uri="{BB962C8B-B14F-4D97-AF65-F5344CB8AC3E}">
        <p14:creationId xmlns:p14="http://schemas.microsoft.com/office/powerpoint/2010/main" val="120342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924800" cy="685800"/>
          </a:xfrm>
        </p:spPr>
        <p:txBody>
          <a:bodyPr/>
          <a:lstStyle/>
          <a:p>
            <a:r>
              <a:rPr lang="en-US" dirty="0">
                <a:solidFill>
                  <a:srgbClr val="003300">
                    <a:lumMod val="75000"/>
                    <a:lumOff val="25000"/>
                  </a:srgbClr>
                </a:solidFill>
              </a:rPr>
              <a:t>http://ru.padlet.com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8763000" cy="5562600"/>
          </a:xfrm>
        </p:spPr>
      </p:pic>
    </p:spTree>
    <p:extLst>
      <p:ext uri="{BB962C8B-B14F-4D97-AF65-F5344CB8AC3E}">
        <p14:creationId xmlns:p14="http://schemas.microsoft.com/office/powerpoint/2010/main" val="215337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4401FF"/>
                </a:solidFill>
              </a:rPr>
              <a:t>http</a:t>
            </a:r>
            <a:r>
              <a:rPr lang="ru-RU" smtClean="0">
                <a:solidFill>
                  <a:srgbClr val="4401FF"/>
                </a:solidFill>
              </a:rPr>
              <a:t>:</a:t>
            </a:r>
            <a:r>
              <a:rPr lang="en-US" smtClean="0">
                <a:solidFill>
                  <a:srgbClr val="4401FF"/>
                </a:solidFill>
              </a:rPr>
              <a:t>//www.thinglink.com</a:t>
            </a:r>
            <a:endParaRPr lang="ru-RU" smtClean="0">
              <a:solidFill>
                <a:srgbClr val="4401FF"/>
              </a:solidFill>
            </a:endParaRPr>
          </a:p>
        </p:txBody>
      </p:sp>
      <p:sp>
        <p:nvSpPr>
          <p:cNvPr id="3379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6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7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1143000"/>
            <a:ext cx="4495800" cy="3581400"/>
          </a:xfrm>
        </p:spPr>
      </p:pic>
      <p:pic>
        <p:nvPicPr>
          <p:cNvPr id="337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819400"/>
            <a:ext cx="4040188" cy="3886200"/>
          </a:xfrm>
        </p:spPr>
      </p:pic>
    </p:spTree>
    <p:extLst>
      <p:ext uri="{BB962C8B-B14F-4D97-AF65-F5344CB8AC3E}">
        <p14:creationId xmlns:p14="http://schemas.microsoft.com/office/powerpoint/2010/main" val="12861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rgbClr val="003300">
                    <a:lumMod val="75000"/>
                    <a:lumOff val="25000"/>
                  </a:srgbClr>
                </a:solidFill>
              </a:rPr>
              <a:t>http://ru.padlet.com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8915400" cy="5715000"/>
          </a:xfrm>
        </p:spPr>
      </p:pic>
    </p:spTree>
    <p:extLst>
      <p:ext uri="{BB962C8B-B14F-4D97-AF65-F5344CB8AC3E}">
        <p14:creationId xmlns:p14="http://schemas.microsoft.com/office/powerpoint/2010/main" val="34962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620713"/>
            <a:ext cx="7796212" cy="1169987"/>
          </a:xfrm>
        </p:spPr>
        <p:txBody>
          <a:bodyPr/>
          <a:lstStyle/>
          <a:p>
            <a:endParaRPr lang="ru-RU" smtClean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492613"/>
              </p:ext>
            </p:extLst>
          </p:nvPr>
        </p:nvGraphicFramePr>
        <p:xfrm>
          <a:off x="152400" y="685800"/>
          <a:ext cx="8901869" cy="713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4" imgW="7624800" imgH="4513680" progId="">
                  <p:embed/>
                </p:oleObj>
              </mc:Choice>
              <mc:Fallback>
                <p:oleObj r:id="rId4" imgW="7624800" imgH="4513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85800"/>
                        <a:ext cx="8901869" cy="7131050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390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428604"/>
            <a:ext cx="7887820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8000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Verdana" pitchFamily="34" charset="0"/>
                <a:cs typeface="Verdana" pitchFamily="34" charset="0"/>
              </a:rPr>
              <a:t>Информационно-коммуникационные технологии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8000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4175" y="1612900"/>
            <a:ext cx="8532813" cy="4752975"/>
          </a:xfrm>
          <a:prstGeom prst="roundRect">
            <a:avLst>
              <a:gd name="adj" fmla="val 6172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algn="ctr"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r>
              <a:rPr lang="en-US" sz="3200" b="1" kern="0" dirty="0">
                <a:solidFill>
                  <a:srgbClr val="C00000"/>
                </a:solidFill>
                <a:latin typeface="Bookman Old Style" pitchFamily="18" charset="0"/>
              </a:rPr>
              <a:t>E-mail</a:t>
            </a:r>
            <a:r>
              <a:rPr lang="ru-RU" sz="3200" b="1" kern="0" dirty="0">
                <a:solidFill>
                  <a:srgbClr val="C00000"/>
                </a:solidFill>
                <a:latin typeface="Bookman Old Style" pitchFamily="18" charset="0"/>
              </a:rPr>
              <a:t> - викторина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336600"/>
              </a:buClr>
              <a:buSzPct val="75000"/>
              <a:defRPr/>
            </a:pPr>
            <a:endParaRPr lang="ru-RU" sz="3200" b="1" kern="0" dirty="0">
              <a:solidFill>
                <a:srgbClr val="C00000"/>
              </a:solidFill>
              <a:latin typeface="Bookman Old Style" pitchFamily="18" charset="0"/>
            </a:endParaRP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Педагог создаёт «почтовый ящик».</a:t>
            </a: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Педагог делает объявление о проведении викторины среди учащихся и сообщает им тему, дату и время проведения, адрес эл. почты.</a:t>
            </a: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Учащиеся регистрируются индивидуально или командами.</a:t>
            </a: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В определённый день и час на зарегистрированные адреса высылается текст викторины.</a:t>
            </a: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Учащиеся отвечают на вопросы и высылают ответы.</a:t>
            </a: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Педагог подводит итоги викторины и сообщает результаты всем участникам.</a:t>
            </a:r>
          </a:p>
          <a:p>
            <a:pPr marL="457200" indent="-457200" algn="just" eaLnBrk="0" hangingPunct="0">
              <a:spcBef>
                <a:spcPct val="20000"/>
              </a:spcBef>
              <a:buClr>
                <a:srgbClr val="336600"/>
              </a:buClr>
              <a:buSzPct val="75000"/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3300"/>
                </a:solidFill>
                <a:latin typeface="Bookman Old Style" pitchFamily="18" charset="0"/>
              </a:rPr>
              <a:t>Педагог награждает победителей викторины.</a:t>
            </a:r>
          </a:p>
        </p:txBody>
      </p:sp>
    </p:spTree>
    <p:extLst>
      <p:ext uri="{BB962C8B-B14F-4D97-AF65-F5344CB8AC3E}">
        <p14:creationId xmlns:p14="http://schemas.microsoft.com/office/powerpoint/2010/main" val="1114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7">
      <a:dk1>
        <a:srgbClr val="000000"/>
      </a:dk1>
      <a:lt1>
        <a:srgbClr val="FFFFFF"/>
      </a:lt1>
      <a:dk2>
        <a:srgbClr val="000000"/>
      </a:dk2>
      <a:lt2>
        <a:srgbClr val="CC3300"/>
      </a:lt2>
      <a:accent1>
        <a:srgbClr val="FFCC00"/>
      </a:accent1>
      <a:accent2>
        <a:srgbClr val="CC66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5C00"/>
      </a:accent6>
      <a:hlink>
        <a:srgbClr val="663300"/>
      </a:hlink>
      <a:folHlink>
        <a:srgbClr val="CC99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Пиксел">
  <a:themeElements>
    <a:clrScheme name="Пиксел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Пиксел">
  <a:themeElements>
    <a:clrScheme name="Пиксел 8">
      <a:dk1>
        <a:srgbClr val="003300"/>
      </a:dk1>
      <a:lt1>
        <a:srgbClr val="FFFFFF"/>
      </a:lt1>
      <a:dk2>
        <a:srgbClr val="000000"/>
      </a:dk2>
      <a:lt2>
        <a:srgbClr val="336600"/>
      </a:lt2>
      <a:accent1>
        <a:srgbClr val="CCCC00"/>
      </a:accent1>
      <a:accent2>
        <a:srgbClr val="669900"/>
      </a:accent2>
      <a:accent3>
        <a:srgbClr val="FFFFFF"/>
      </a:accent3>
      <a:accent4>
        <a:srgbClr val="002A00"/>
      </a:accent4>
      <a:accent5>
        <a:srgbClr val="E2E2AA"/>
      </a:accent5>
      <a:accent6>
        <a:srgbClr val="5C8A00"/>
      </a:accent6>
      <a:hlink>
        <a:srgbClr val="333300"/>
      </a:hlink>
      <a:folHlink>
        <a:srgbClr val="99CC00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</TotalTime>
  <Words>624</Words>
  <Application>Microsoft Office PowerPoint</Application>
  <PresentationFormat>Экран (4:3)</PresentationFormat>
  <Paragraphs>129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Пиксел</vt:lpstr>
      <vt:lpstr>2_Пиксел</vt:lpstr>
      <vt:lpstr>1_Пиксел</vt:lpstr>
      <vt:lpstr>Использование информационно-коммуникационных технологий в профилактике асоциального поведения детей с особыми образовательными потребностями в рамках детского школьного объединения «Русич».  </vt:lpstr>
      <vt:lpstr>        Применение информационно-коммуникационных технологий позволяет реализовать основные методические принципы:</vt:lpstr>
      <vt:lpstr>Презентация PowerPoint</vt:lpstr>
      <vt:lpstr>http://ru.padlet.com</vt:lpstr>
      <vt:lpstr>http://ru.padlet.com</vt:lpstr>
      <vt:lpstr>http://www.thinglink.com</vt:lpstr>
      <vt:lpstr>http://ru.padlet.com</vt:lpstr>
      <vt:lpstr>Презентация PowerPoint</vt:lpstr>
      <vt:lpstr>Презентация PowerPoint</vt:lpstr>
      <vt:lpstr>E-mail- викторина </vt:lpstr>
      <vt:lpstr> Веб-квест - (webquest)   </vt:lpstr>
      <vt:lpstr>Презентация PowerPoint</vt:lpstr>
      <vt:lpstr>Геокешинг  «Ковров – город воинской славы»</vt:lpstr>
      <vt:lpstr>Геокешинг  «Ковров – город воинской славы»</vt:lpstr>
      <vt:lpstr>http://ru.padlet.com</vt:lpstr>
      <vt:lpstr>ДШО «Русич»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Аня</dc:creator>
  <cp:lastModifiedBy>Шумилина Татьяна Олеговна</cp:lastModifiedBy>
  <cp:revision>250</cp:revision>
  <cp:lastPrinted>1601-01-01T00:00:00Z</cp:lastPrinted>
  <dcterms:created xsi:type="dcterms:W3CDTF">1601-01-01T00:00:00Z</dcterms:created>
  <dcterms:modified xsi:type="dcterms:W3CDTF">2016-12-12T06:35:21Z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