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notesMasterIdLst>
    <p:notesMasterId r:id="rId13"/>
  </p:notesMasterIdLst>
  <p:handoutMasterIdLst>
    <p:handoutMasterId r:id="rId14"/>
  </p:handoutMasterIdLst>
  <p:sldIdLst>
    <p:sldId id="740" r:id="rId2"/>
    <p:sldId id="835" r:id="rId3"/>
    <p:sldId id="825" r:id="rId4"/>
    <p:sldId id="829" r:id="rId5"/>
    <p:sldId id="839" r:id="rId6"/>
    <p:sldId id="841" r:id="rId7"/>
    <p:sldId id="842" r:id="rId8"/>
    <p:sldId id="843" r:id="rId9"/>
    <p:sldId id="840" r:id="rId10"/>
    <p:sldId id="844" r:id="rId11"/>
    <p:sldId id="834" r:id="rId12"/>
  </p:sldIdLst>
  <p:sldSz cx="9144000" cy="6858000" type="screen4x3"/>
  <p:notesSz cx="9939338" cy="6805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9900"/>
    <a:srgbClr val="FF7C80"/>
    <a:srgbClr val="339933"/>
    <a:srgbClr val="339966"/>
    <a:srgbClr val="FFFF99"/>
    <a:srgbClr val="FFF1D9"/>
    <a:srgbClr val="E9D487"/>
    <a:srgbClr val="660066"/>
    <a:srgbClr val="FFF6E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4817" autoAdjust="0"/>
    <p:restoredTop sz="74693" autoAdjust="0"/>
  </p:normalViewPr>
  <p:slideViewPr>
    <p:cSldViewPr>
      <p:cViewPr varScale="1">
        <p:scale>
          <a:sx n="93" d="100"/>
          <a:sy n="93" d="100"/>
        </p:scale>
        <p:origin x="-114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szmain\Pbl\&#1050;&#1080;&#1089;&#1083;&#1080;&#1094;&#1099;&#1085;&#1072;\&#1086;&#1090;%20&#1057;&#1090;&#1091;&#1083;&#1086;&#1074;&#1086;&#1081;\&#1044;&#1080;&#1072;&#1075;&#1088;&#1072;&#1084;&#1084;&#1099;%20&#1082;%20&#1087;&#1088;&#1077;&#1079;&#1077;&#1085;&#1090;&#1072;&#1094;&#1080;&#1080;_&#1052;.&#1042;.%20&#1052;&#1072;&#1083;&#1100;&#1094;&#1077;&#1074;&#1072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_&#1040;&#1088;&#1089;&#1077;&#1085;&#1086;&#1074;&#1072;\&#1044;&#1080;&#1072;&#1075;&#1088;&#1072;&#1084;&#1084;&#1099;%20&#1082;%20&#1087;&#1088;&#1077;&#1079;&#1077;&#1085;&#1090;&#1072;&#1094;&#1080;&#1080;_&#1052;.&#1042;.%20&#1052;&#1072;&#1083;&#1100;&#1094;&#1077;&#1074;&#107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gszmain\Pbl\&#1057;&#1090;&#1091;&#1083;&#1086;&#1074;&#1072;\&#1086;&#1090;%20&#1040;&#1088;&#1089;&#1077;&#1085;&#1086;&#1074;&#1086;&#1081;\&#1052;&#1086;&#1078;&#1077;&#1090;%20&#1087;&#1088;&#1080;&#1075;&#1086;&#1076;&#1080;&#1090;&#1100;&#1089;&#1103;-2\&#1076;&#1083;&#1103;%20&#1074;&#1099;&#1089;&#1090;&#1091;&#1087;&#1083;&#1077;&#1085;&#1080;&#1103;%20&#1052;&#1072;&#1083;&#1100;&#1094;&#1077;&#1074;&#1086;&#1081;\&#1044;&#1080;&#1072;&#1075;&#1088;&#1072;&#1084;&#1084;&#1099;%20&#1082;%20&#1087;&#1088;&#1077;&#1079;&#1077;&#1085;&#1090;&#1072;&#1094;&#1080;&#1080;_&#1052;.&#1042;.%20&#1052;&#1072;&#1083;&#1100;&#1094;&#1077;&#1074;&#107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_&#1040;&#1088;&#1089;&#1077;&#1085;&#1086;&#1074;&#1072;\&#1044;&#1080;&#1072;&#1075;&#1088;&#1072;&#1084;&#1084;&#1099;%20&#1082;%20&#1087;&#1088;&#1077;&#1079;&#1077;&#1085;&#1090;&#1072;&#1094;&#1080;&#1080;_&#1052;.&#1042;.%20&#1052;&#1072;&#1083;&#1100;&#1094;&#1077;&#1074;&#107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_&#1040;&#1088;&#1089;&#1077;&#1085;&#1086;&#1074;&#1072;\&#1044;&#1080;&#1072;&#1075;&#1088;&#1072;&#1084;&#1084;&#1099;%20&#1082;%20&#1087;&#1088;&#1077;&#1079;&#1077;&#1085;&#1090;&#1072;&#1094;&#1080;&#1080;_&#1052;.&#1042;.%20&#1052;&#1072;&#1083;&#1100;&#1094;&#1077;&#1074;&#1072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_&#1040;&#1088;&#1089;&#1077;&#1085;&#1086;&#1074;&#1072;\&#1044;&#1080;&#1072;&#1075;&#1088;&#1072;&#1084;&#1084;&#1099;%20&#1082;%20&#1087;&#1088;&#1077;&#1079;&#1077;&#1085;&#1090;&#1072;&#1094;&#1080;&#1080;_&#1052;.&#1042;.%20&#1052;&#1072;&#1083;&#1100;&#1094;&#1077;&#1074;&#1072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_&#1040;&#1088;&#1089;&#1077;&#1085;&#1086;&#1074;&#1072;\&#1044;&#1080;&#1072;&#1075;&#1088;&#1072;&#1084;&#1084;&#1099;%20&#1082;%20&#1087;&#1088;&#1077;&#1079;&#1077;&#1085;&#1090;&#1072;&#1094;&#1080;&#1080;_&#1052;.&#1042;.%20&#1052;&#1072;&#1083;&#1100;&#1094;&#1077;&#1074;&#1072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_&#1040;&#1088;&#1089;&#1077;&#1085;&#1086;&#1074;&#1072;\&#1044;&#1080;&#1072;&#1075;&#1088;&#1072;&#1084;&#1084;&#1099;%20&#1082;%20&#1087;&#1088;&#1077;&#1079;&#1077;&#1085;&#1090;&#1072;&#1094;&#1080;&#1080;_&#1052;.&#1042;.%20&#1052;&#1072;&#1083;&#1100;&#1094;&#1077;&#1074;&#1072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_&#1040;&#1088;&#1089;&#1077;&#1085;&#1086;&#1074;&#1072;\&#1044;&#1080;&#1072;&#1075;&#1088;&#1072;&#1084;&#1084;&#1099;%20&#1082;%20&#1087;&#1088;&#1077;&#1079;&#1077;&#1085;&#1090;&#1072;&#1094;&#1080;&#1080;_&#1052;.&#1042;.%20&#1052;&#1072;&#1083;&#1100;&#1094;&#1077;&#1074;&#1072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_&#1040;&#1088;&#1089;&#1077;&#1085;&#1086;&#1074;&#1072;\&#1044;&#1080;&#1072;&#1075;&#1088;&#1072;&#1084;&#1084;&#1099;%20&#1082;%20&#1087;&#1088;&#1077;&#1079;&#1077;&#1085;&#1090;&#1072;&#1094;&#1080;&#1080;_&#1052;.&#1042;.%20&#1052;&#1072;&#1083;&#1100;&#1094;&#1077;&#1074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9550903802872414E-2"/>
          <c:y val="2.8417776891812591E-2"/>
          <c:w val="0.92044909619713045"/>
          <c:h val="0.5756777010052595"/>
        </c:manualLayout>
      </c:layout>
      <c:bar3DChart>
        <c:barDir val="col"/>
        <c:grouping val="clustered"/>
        <c:dLbls>
          <c:showVal val="1"/>
        </c:dLbls>
        <c:shape val="cone"/>
        <c:axId val="75550080"/>
        <c:axId val="75768960"/>
        <c:axId val="0"/>
      </c:bar3DChart>
      <c:catAx>
        <c:axId val="75550080"/>
        <c:scaling>
          <c:orientation val="minMax"/>
        </c:scaling>
        <c:axPos val="b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75768960"/>
        <c:crosses val="autoZero"/>
        <c:auto val="1"/>
        <c:lblAlgn val="ctr"/>
        <c:lblOffset val="100"/>
      </c:catAx>
      <c:valAx>
        <c:axId val="75768960"/>
        <c:scaling>
          <c:orientation val="minMax"/>
        </c:scaling>
        <c:axPos val="l"/>
        <c:numFmt formatCode="0%" sourceLinked="1"/>
        <c:tickLblPos val="nextTo"/>
        <c:crossAx val="75550080"/>
        <c:crosses val="autoZero"/>
        <c:crossBetween val="between"/>
      </c:valAx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CC3300"/>
              </a:solidFill>
            </c:spPr>
          </c:dPt>
          <c:dLbls>
            <c:dLbl>
              <c:idx val="0"/>
              <c:layout>
                <c:manualLayout>
                  <c:x val="-0.2045266617222001"/>
                  <c:y val="-0.1411448939886675"/>
                </c:manualLayout>
              </c:layout>
              <c:spPr/>
              <c:txPr>
                <a:bodyPr/>
                <a:lstStyle/>
                <a:p>
                  <a:pPr>
                    <a:defRPr sz="1400" b="1" i="0" baseline="0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0.15736326240906767"/>
                  <c:y val="0.10398124911665678"/>
                </c:manualLayout>
              </c:layout>
              <c:spPr/>
              <c:txPr>
                <a:bodyPr/>
                <a:lstStyle/>
                <a:p>
                  <a:pPr>
                    <a:defRPr sz="1400" b="1" i="0" baseline="0"/>
                  </a:pPr>
                  <a:endParaRPr lang="ru-RU"/>
                </a:p>
              </c:txPr>
              <c:showVal val="1"/>
            </c:dLbl>
            <c:delete val="1"/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</c:dLbls>
          <c:cat>
            <c:strRef>
              <c:f>Профобучение!$A$322:$A$323</c:f>
              <c:strCache>
                <c:ptCount val="2"/>
                <c:pt idx="0">
                  <c:v>всего израсходовано</c:v>
                </c:pt>
                <c:pt idx="1">
                  <c:v>из них в ОО СПО</c:v>
                </c:pt>
              </c:strCache>
            </c:strRef>
          </c:cat>
          <c:val>
            <c:numRef>
              <c:f>Профобучение!$B$322:$B$323</c:f>
              <c:numCache>
                <c:formatCode>General</c:formatCode>
                <c:ptCount val="2"/>
                <c:pt idx="0">
                  <c:v>27.7</c:v>
                </c:pt>
                <c:pt idx="1">
                  <c:v>13.4</c:v>
                </c:pt>
              </c:numCache>
            </c:numRef>
          </c:val>
        </c:ser>
        <c:firstSliceAng val="0"/>
      </c:pieChart>
    </c:plotArea>
    <c:legend>
      <c:legendPos val="t"/>
      <c:layout>
        <c:manualLayout>
          <c:xMode val="edge"/>
          <c:yMode val="edge"/>
          <c:x val="9.0492923519204974E-2"/>
          <c:y val="4.723561748143882E-2"/>
          <c:w val="0.81901415296159019"/>
          <c:h val="7.3272011561061084E-2"/>
        </c:manualLayout>
      </c:layout>
      <c:txPr>
        <a:bodyPr/>
        <a:lstStyle/>
        <a:p>
          <a:pPr>
            <a:defRPr b="1" i="0" baseline="0"/>
          </a:pPr>
          <a:endParaRPr lang="ru-RU"/>
        </a:p>
      </c:txPr>
    </c:legend>
    <c:plotVisOnly val="1"/>
  </c:chart>
  <c:spPr>
    <a:noFill/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1.6433124945154313E-2"/>
          <c:y val="0.14151156025629108"/>
          <c:w val="0.9671337501096916"/>
          <c:h val="0.77461715668167752"/>
        </c:manualLayout>
      </c:layout>
      <c:bar3DChart>
        <c:barDir val="col"/>
        <c:grouping val="clustered"/>
        <c:ser>
          <c:idx val="0"/>
          <c:order val="0"/>
          <c:tx>
            <c:strRef>
              <c:f>Профобучение!$A$144</c:f>
              <c:strCache>
                <c:ptCount val="1"/>
                <c:pt idx="0">
                  <c:v>заявлено</c:v>
                </c:pt>
              </c:strCache>
            </c:strRef>
          </c:tx>
          <c:dLbls>
            <c:dLbl>
              <c:idx val="0"/>
              <c:layout>
                <c:manualLayout>
                  <c:x val="1.564028842310462E-2"/>
                  <c:y val="0.26430921841031535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400" b="1" i="0" baseline="0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1.0236295867768985E-2"/>
                  <c:y val="0.12190738824396323"/>
                </c:manualLayout>
              </c:layout>
              <c:spPr>
                <a:solidFill>
                  <a:prstClr val="white"/>
                </a:solidFill>
              </c:spPr>
              <c:txPr>
                <a:bodyPr/>
                <a:lstStyle/>
                <a:p>
                  <a:pPr>
                    <a:defRPr sz="1400" b="1" i="0" baseline="0"/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</c:dLbls>
          <c:cat>
            <c:strRef>
              <c:f>Профобучение!$B$143:$C$143</c:f>
              <c:strCache>
                <c:ptCount val="2"/>
                <c:pt idx="0">
                  <c:v>профессии рабочих</c:v>
                </c:pt>
                <c:pt idx="1">
                  <c:v>профессии служащих</c:v>
                </c:pt>
              </c:strCache>
            </c:strRef>
          </c:cat>
          <c:val>
            <c:numRef>
              <c:f>Профобучение!$B$144:$C$144</c:f>
              <c:numCache>
                <c:formatCode>0.0%</c:formatCode>
                <c:ptCount val="2"/>
                <c:pt idx="0">
                  <c:v>0.74600000000000188</c:v>
                </c:pt>
                <c:pt idx="1">
                  <c:v>0.254</c:v>
                </c:pt>
              </c:numCache>
            </c:numRef>
          </c:val>
        </c:ser>
        <c:ser>
          <c:idx val="1"/>
          <c:order val="1"/>
          <c:tx>
            <c:strRef>
              <c:f>Профобучение!$A$145</c:f>
              <c:strCache>
                <c:ptCount val="1"/>
                <c:pt idx="0">
                  <c:v>состоят на учете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1.9900902492635691E-2"/>
                  <c:y val="0.24604891033105974"/>
                </c:manualLayout>
              </c:layout>
              <c:spPr>
                <a:solidFill>
                  <a:prstClr val="white"/>
                </a:solidFill>
              </c:spPr>
              <c:txPr>
                <a:bodyPr/>
                <a:lstStyle/>
                <a:p>
                  <a:pPr>
                    <a:defRPr sz="1400" b="1" i="0" baseline="0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1.89786712859785E-2"/>
                  <c:y val="0.10997070342789639"/>
                </c:manualLayout>
              </c:layout>
              <c:spPr>
                <a:solidFill>
                  <a:prstClr val="white"/>
                </a:solidFill>
              </c:spPr>
              <c:txPr>
                <a:bodyPr/>
                <a:lstStyle/>
                <a:p>
                  <a:pPr>
                    <a:defRPr sz="1400" b="1" i="0" baseline="0"/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</c:dLbls>
          <c:cat>
            <c:strRef>
              <c:f>Профобучение!$B$143:$C$143</c:f>
              <c:strCache>
                <c:ptCount val="2"/>
                <c:pt idx="0">
                  <c:v>профессии рабочих</c:v>
                </c:pt>
                <c:pt idx="1">
                  <c:v>профессии служащих</c:v>
                </c:pt>
              </c:strCache>
            </c:strRef>
          </c:cat>
          <c:val>
            <c:numRef>
              <c:f>Профобучение!$B$145:$C$145</c:f>
              <c:numCache>
                <c:formatCode>0.0%</c:formatCode>
                <c:ptCount val="2"/>
                <c:pt idx="0">
                  <c:v>0.63000000000000211</c:v>
                </c:pt>
                <c:pt idx="1">
                  <c:v>0.33500000000000124</c:v>
                </c:pt>
              </c:numCache>
            </c:numRef>
          </c:val>
        </c:ser>
        <c:dLbls>
          <c:showVal val="1"/>
        </c:dLbls>
        <c:shape val="cylinder"/>
        <c:axId val="75820416"/>
        <c:axId val="74912896"/>
        <c:axId val="0"/>
      </c:bar3DChart>
      <c:catAx>
        <c:axId val="7582041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74912896"/>
        <c:crosses val="autoZero"/>
        <c:auto val="1"/>
        <c:lblAlgn val="ctr"/>
        <c:lblOffset val="100"/>
      </c:catAx>
      <c:valAx>
        <c:axId val="74912896"/>
        <c:scaling>
          <c:orientation val="minMax"/>
        </c:scaling>
        <c:delete val="1"/>
        <c:axPos val="l"/>
        <c:numFmt formatCode="0.0%" sourceLinked="1"/>
        <c:tickLblPos val="none"/>
        <c:crossAx val="7582041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2589559354635791"/>
          <c:y val="8.5944130675682254E-2"/>
          <c:w val="0.55418437707399093"/>
          <c:h val="4.6018081727755233E-2"/>
        </c:manualLayout>
      </c:layout>
      <c:txPr>
        <a:bodyPr/>
        <a:lstStyle/>
        <a:p>
          <a:pPr>
            <a:defRPr sz="1300" b="1" baseline="0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3.0555555555555582E-2"/>
          <c:y val="5.0925925925925923E-2"/>
          <c:w val="0.9138041714251367"/>
          <c:h val="0.79869969378827921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0"/>
                  <c:y val="0.1435185185185186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1388888888888889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 i="0" baseline="0"/>
                </a:pPr>
                <a:endParaRPr lang="ru-RU"/>
              </a:p>
            </c:txPr>
            <c:showVal val="1"/>
          </c:dLbls>
          <c:cat>
            <c:strRef>
              <c:f>Профобучение!$A$3:$A$4</c:f>
              <c:strCache>
                <c:ptCount val="2"/>
                <c:pt idx="0">
                  <c:v>8 мес. 2014 г.</c:v>
                </c:pt>
                <c:pt idx="1">
                  <c:v>8 мес. 2015 г.</c:v>
                </c:pt>
              </c:strCache>
            </c:strRef>
          </c:cat>
          <c:val>
            <c:numRef>
              <c:f>Профобучение!$B$3:$B$4</c:f>
              <c:numCache>
                <c:formatCode>General</c:formatCode>
                <c:ptCount val="2"/>
                <c:pt idx="0">
                  <c:v>1752</c:v>
                </c:pt>
                <c:pt idx="1">
                  <c:v>1877</c:v>
                </c:pt>
              </c:numCache>
            </c:numRef>
          </c:val>
        </c:ser>
        <c:axId val="76878976"/>
        <c:axId val="76880512"/>
      </c:barChart>
      <c:catAx>
        <c:axId val="76878976"/>
        <c:scaling>
          <c:orientation val="minMax"/>
        </c:scaling>
        <c:axPos val="b"/>
        <c:tickLblPos val="nextTo"/>
        <c:txPr>
          <a:bodyPr/>
          <a:lstStyle/>
          <a:p>
            <a:pPr>
              <a:defRPr baseline="0"/>
            </a:pPr>
            <a:endParaRPr lang="ru-RU"/>
          </a:p>
        </c:txPr>
        <c:crossAx val="76880512"/>
        <c:crosses val="autoZero"/>
        <c:auto val="1"/>
        <c:lblAlgn val="ctr"/>
        <c:lblOffset val="100"/>
      </c:catAx>
      <c:valAx>
        <c:axId val="76880512"/>
        <c:scaling>
          <c:orientation val="minMax"/>
        </c:scaling>
        <c:delete val="1"/>
        <c:axPos val="l"/>
        <c:numFmt formatCode="General" sourceLinked="1"/>
        <c:tickLblPos val="none"/>
        <c:crossAx val="76878976"/>
        <c:crosses val="autoZero"/>
        <c:crossBetween val="between"/>
      </c:valAx>
    </c:plotArea>
    <c:plotVisOnly val="1"/>
  </c:chart>
  <c:spPr>
    <a:noFill/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3.0555555555555582E-2"/>
          <c:y val="5.0925925925925923E-2"/>
          <c:w val="0.91512375921933853"/>
          <c:h val="0.79869969378827921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0"/>
                  <c:y val="0.125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12962962962962904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 i="0" baseline="0"/>
                </a:pPr>
                <a:endParaRPr lang="ru-RU"/>
              </a:p>
            </c:txPr>
            <c:showVal val="1"/>
          </c:dLbls>
          <c:cat>
            <c:strRef>
              <c:f>Профобучение!$A$26:$A$27</c:f>
              <c:strCache>
                <c:ptCount val="2"/>
                <c:pt idx="0">
                  <c:v>8 мес. 2014 г.</c:v>
                </c:pt>
                <c:pt idx="1">
                  <c:v>8 мес. 2015 г.</c:v>
                </c:pt>
              </c:strCache>
            </c:strRef>
          </c:cat>
          <c:val>
            <c:numRef>
              <c:f>Профобучение!$B$26:$B$27</c:f>
              <c:numCache>
                <c:formatCode>General</c:formatCode>
                <c:ptCount val="2"/>
                <c:pt idx="0">
                  <c:v>126</c:v>
                </c:pt>
                <c:pt idx="1">
                  <c:v>134</c:v>
                </c:pt>
              </c:numCache>
            </c:numRef>
          </c:val>
        </c:ser>
        <c:axId val="76896128"/>
        <c:axId val="76897664"/>
      </c:barChart>
      <c:catAx>
        <c:axId val="76896128"/>
        <c:scaling>
          <c:orientation val="minMax"/>
        </c:scaling>
        <c:axPos val="b"/>
        <c:tickLblPos val="nextTo"/>
        <c:crossAx val="76897664"/>
        <c:crosses val="autoZero"/>
        <c:auto val="1"/>
        <c:lblAlgn val="ctr"/>
        <c:lblOffset val="100"/>
      </c:catAx>
      <c:valAx>
        <c:axId val="76897664"/>
        <c:scaling>
          <c:orientation val="minMax"/>
        </c:scaling>
        <c:delete val="1"/>
        <c:axPos val="l"/>
        <c:numFmt formatCode="General" sourceLinked="1"/>
        <c:tickLblPos val="none"/>
        <c:crossAx val="76896128"/>
        <c:crosses val="autoZero"/>
        <c:crossBetween val="between"/>
      </c:valAx>
    </c:plotArea>
    <c:plotVisOnly val="1"/>
  </c:chart>
  <c:spPr>
    <a:noFill/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3.0555555555555582E-2"/>
          <c:y val="5.0925925925925923E-2"/>
          <c:w val="0.94396977701707363"/>
          <c:h val="0.79869969378827921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0"/>
                  <c:y val="0.12037037037037028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13425925925925927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 i="0" baseline="0"/>
                </a:pPr>
                <a:endParaRPr lang="ru-RU"/>
              </a:p>
            </c:txPr>
            <c:showVal val="1"/>
          </c:dLbls>
          <c:cat>
            <c:strRef>
              <c:f>Профобучение!$A$49:$A$50</c:f>
              <c:strCache>
                <c:ptCount val="2"/>
                <c:pt idx="0">
                  <c:v>8 мес. 2014 г.</c:v>
                </c:pt>
                <c:pt idx="1">
                  <c:v>8 мес. 2015 г.</c:v>
                </c:pt>
              </c:strCache>
            </c:strRef>
          </c:cat>
          <c:val>
            <c:numRef>
              <c:f>Профобучение!$B$49:$B$50</c:f>
              <c:numCache>
                <c:formatCode>General</c:formatCode>
                <c:ptCount val="2"/>
                <c:pt idx="0">
                  <c:v>83</c:v>
                </c:pt>
                <c:pt idx="1">
                  <c:v>92</c:v>
                </c:pt>
              </c:numCache>
            </c:numRef>
          </c:val>
        </c:ser>
        <c:axId val="76937856"/>
        <c:axId val="76943744"/>
      </c:barChart>
      <c:catAx>
        <c:axId val="76937856"/>
        <c:scaling>
          <c:orientation val="minMax"/>
        </c:scaling>
        <c:axPos val="b"/>
        <c:tickLblPos val="nextTo"/>
        <c:crossAx val="76943744"/>
        <c:crosses val="autoZero"/>
        <c:auto val="1"/>
        <c:lblAlgn val="ctr"/>
        <c:lblOffset val="100"/>
      </c:catAx>
      <c:valAx>
        <c:axId val="76943744"/>
        <c:scaling>
          <c:orientation val="minMax"/>
        </c:scaling>
        <c:delete val="1"/>
        <c:axPos val="l"/>
        <c:numFmt formatCode="General" sourceLinked="1"/>
        <c:tickLblPos val="none"/>
        <c:crossAx val="76937856"/>
        <c:crosses val="autoZero"/>
        <c:crossBetween val="between"/>
      </c:valAx>
    </c:plotArea>
    <c:plotVisOnly val="1"/>
  </c:chart>
  <c:spPr>
    <a:noFill/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3.6590915453705762E-2"/>
          <c:y val="9.8919288807723493E-2"/>
          <c:w val="0.906944444444447"/>
          <c:h val="0.75374781277341041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-0.27663998250218724"/>
                  <c:y val="-0.2816309419655878"/>
                </c:manualLayout>
              </c:layout>
              <c:showVal val="1"/>
            </c:dLbl>
            <c:dLbl>
              <c:idx val="1"/>
              <c:layout>
                <c:manualLayout>
                  <c:x val="0.16992093175853021"/>
                  <c:y val="9.957750072907604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Лист1!$A$86:$A$87</c:f>
              <c:strCache>
                <c:ptCount val="2"/>
                <c:pt idx="0">
                  <c:v>Рабочие</c:v>
                </c:pt>
                <c:pt idx="1">
                  <c:v>Служащие</c:v>
                </c:pt>
              </c:strCache>
            </c:strRef>
          </c:cat>
          <c:val>
            <c:numRef>
              <c:f>Лист1!$B$86:$B$87</c:f>
              <c:numCache>
                <c:formatCode>[$-419]0.0%</c:formatCode>
                <c:ptCount val="2"/>
                <c:pt idx="0">
                  <c:v>0.78500000000000003</c:v>
                </c:pt>
                <c:pt idx="1">
                  <c:v>0.21500000000000041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0.21446339992212043"/>
          <c:y val="0.86583121028024568"/>
          <c:w val="0.52734492563429569"/>
          <c:h val="9.4923811606882527E-2"/>
        </c:manualLayout>
      </c:layout>
      <c:txPr>
        <a:bodyPr/>
        <a:lstStyle/>
        <a:p>
          <a:pPr>
            <a:defRPr sz="1200" baseline="0"/>
          </a:pPr>
          <a:endParaRPr lang="ru-RU"/>
        </a:p>
      </c:txPr>
    </c:legend>
    <c:plotVisOnly val="1"/>
  </c:chart>
  <c:spPr>
    <a:noFill/>
    <a:ln>
      <a:noFill/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rotY val="204"/>
      <c:perspective val="30"/>
    </c:view3D>
    <c:plotArea>
      <c:layout>
        <c:manualLayout>
          <c:layoutTarget val="inner"/>
          <c:xMode val="edge"/>
          <c:yMode val="edge"/>
          <c:x val="9.3055555555556224E-2"/>
          <c:y val="0.11463298165396886"/>
          <c:w val="0.83472222222222225"/>
          <c:h val="0.71559795616412891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0.19609131671041141"/>
                  <c:y val="9.3724117818606067E-2"/>
                </c:manualLayout>
              </c:layout>
              <c:showVal val="1"/>
            </c:dLbl>
            <c:dLbl>
              <c:idx val="1"/>
              <c:layout>
                <c:manualLayout>
                  <c:x val="-0.24534722222222338"/>
                  <c:y val="8.0314960629921262E-3"/>
                </c:manualLayout>
              </c:layout>
              <c:showVal val="1"/>
            </c:dLbl>
            <c:dLbl>
              <c:idx val="2"/>
              <c:layout>
                <c:manualLayout>
                  <c:x val="-6.601921294925793E-2"/>
                  <c:y val="-0.2770804819801547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Лист1!$A$107:$A$109</c:f>
              <c:strCache>
                <c:ptCount val="3"/>
                <c:pt idx="0">
                  <c:v>Подготовка</c:v>
                </c:pt>
                <c:pt idx="1">
                  <c:v>Переподготовка</c:v>
                </c:pt>
                <c:pt idx="2">
                  <c:v>Повышение квалификации</c:v>
                </c:pt>
              </c:strCache>
            </c:strRef>
          </c:cat>
          <c:val>
            <c:numRef>
              <c:f>Лист1!$B$107:$B$109</c:f>
              <c:numCache>
                <c:formatCode>[$-419]0.0%</c:formatCode>
                <c:ptCount val="3"/>
                <c:pt idx="0">
                  <c:v>0.504</c:v>
                </c:pt>
                <c:pt idx="1">
                  <c:v>0.33800000000000152</c:v>
                </c:pt>
                <c:pt idx="2">
                  <c:v>0.15800000000000061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2.9258092738407689E-2"/>
          <c:y val="0.85131268332957644"/>
          <c:w val="0.94981692913385829"/>
          <c:h val="0.11179030028413622"/>
        </c:manualLayout>
      </c:layout>
      <c:txPr>
        <a:bodyPr/>
        <a:lstStyle/>
        <a:p>
          <a:pPr>
            <a:defRPr sz="1100" baseline="0"/>
          </a:pPr>
          <a:endParaRPr lang="ru-RU"/>
        </a:p>
      </c:txPr>
    </c:legend>
    <c:plotVisOnly val="1"/>
  </c:chart>
  <c:spPr>
    <a:noFill/>
    <a:ln>
      <a:noFill/>
    </a:ln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млн. руб.</a:t>
            </a:r>
          </a:p>
        </c:rich>
      </c:tx>
      <c:layout>
        <c:manualLayout>
          <c:xMode val="edge"/>
          <c:yMode val="edge"/>
          <c:x val="0.44517036770278945"/>
          <c:y val="5.4320607457593428E-2"/>
        </c:manualLayout>
      </c:layout>
    </c:title>
    <c:plotArea>
      <c:layout>
        <c:manualLayout>
          <c:layoutTarget val="inner"/>
          <c:xMode val="edge"/>
          <c:yMode val="edge"/>
          <c:x val="1.606425887535929E-2"/>
          <c:y val="0.15503246304738252"/>
          <c:w val="0.97115941087891877"/>
          <c:h val="0.67992293207116516"/>
        </c:manualLayout>
      </c:layout>
      <c:barChart>
        <c:barDir val="col"/>
        <c:grouping val="stacked"/>
        <c:ser>
          <c:idx val="0"/>
          <c:order val="0"/>
          <c:tx>
            <c:strRef>
              <c:f>Профобучение!$E$278</c:f>
              <c:strCache>
                <c:ptCount val="1"/>
                <c:pt idx="0">
                  <c:v>млн. руб</c:v>
                </c:pt>
              </c:strCache>
            </c:strRef>
          </c:tx>
          <c:spPr>
            <a:solidFill>
              <a:srgbClr val="DBF5F9"/>
            </a:solidFill>
          </c:spPr>
          <c:dPt>
            <c:idx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1"/>
            <c:spPr>
              <a:solidFill>
                <a:srgbClr val="FF9900"/>
              </a:solidFill>
            </c:spPr>
          </c:dPt>
          <c:dPt>
            <c:idx val="2"/>
            <c:spPr>
              <a:solidFill>
                <a:srgbClr val="FF9900"/>
              </a:solidFill>
            </c:spPr>
          </c:dPt>
          <c:dPt>
            <c:idx val="3"/>
            <c:spPr>
              <a:solidFill>
                <a:srgbClr val="FF9900"/>
              </a:solidFill>
            </c:spPr>
          </c:dPt>
          <c:dLbls>
            <c:dLbl>
              <c:idx val="3"/>
              <c:layout>
                <c:manualLayout>
                  <c:x val="1.838100244242667E-3"/>
                  <c:y val="-9.4617498325905748E-3"/>
                </c:manualLayout>
              </c:layout>
              <c:showVal val="1"/>
            </c:dLbl>
            <c:spPr>
              <a:solidFill>
                <a:schemeClr val="bg2"/>
              </a:solidFill>
            </c:spPr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dLblPos val="ctr"/>
            <c:showVal val="1"/>
          </c:dLbls>
          <c:cat>
            <c:strRef>
              <c:f>Профобучение!$D$279:$D$282</c:f>
              <c:strCache>
                <c:ptCount val="4"/>
                <c:pt idx="0">
                  <c:v>всего выделено </c:v>
                </c:pt>
                <c:pt idx="1">
                  <c:v>освоено</c:v>
                </c:pt>
                <c:pt idx="2">
                  <c:v>в т.ч. :
через гос.закупки</c:v>
                </c:pt>
                <c:pt idx="3">
                  <c:v>по договорам в пределах 2,0 млн. рублей</c:v>
                </c:pt>
              </c:strCache>
            </c:strRef>
          </c:cat>
          <c:val>
            <c:numRef>
              <c:f>Профобучение!$E$279:$E$282</c:f>
              <c:numCache>
                <c:formatCode>#,##0.0</c:formatCode>
                <c:ptCount val="4"/>
                <c:pt idx="0">
                  <c:v>31.8</c:v>
                </c:pt>
                <c:pt idx="1">
                  <c:v>27.7</c:v>
                </c:pt>
                <c:pt idx="2">
                  <c:v>17.399999999999999</c:v>
                </c:pt>
                <c:pt idx="3">
                  <c:v>10.3</c:v>
                </c:pt>
              </c:numCache>
            </c:numRef>
          </c:val>
        </c:ser>
        <c:overlap val="100"/>
        <c:axId val="76973568"/>
        <c:axId val="76975104"/>
      </c:barChart>
      <c:catAx>
        <c:axId val="76973568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 i="0" baseline="0"/>
            </a:pPr>
            <a:endParaRPr lang="ru-RU"/>
          </a:p>
        </c:txPr>
        <c:crossAx val="76975104"/>
        <c:crosses val="autoZero"/>
        <c:auto val="1"/>
        <c:lblAlgn val="ctr"/>
        <c:lblOffset val="100"/>
      </c:catAx>
      <c:valAx>
        <c:axId val="76975104"/>
        <c:scaling>
          <c:orientation val="minMax"/>
        </c:scaling>
        <c:delete val="1"/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majorGridlines>
        <c:numFmt formatCode="#,##0.0" sourceLinked="1"/>
        <c:tickLblPos val="none"/>
        <c:crossAx val="76973568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CC3300"/>
              </a:solidFill>
            </c:spPr>
          </c:dPt>
          <c:dLbls>
            <c:dLbl>
              <c:idx val="0"/>
              <c:layout>
                <c:manualLayout>
                  <c:x val="-0.11510947069116358"/>
                  <c:y val="-0.19365230387868182"/>
                </c:manualLayout>
              </c:layout>
              <c:showVal val="1"/>
            </c:dLbl>
            <c:dLbl>
              <c:idx val="1"/>
              <c:layout>
                <c:manualLayout>
                  <c:x val="0.11660575240594935"/>
                  <c:y val="0.11898694954797319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</c:dLbls>
          <c:cat>
            <c:strRef>
              <c:f>Профобучение!$A$307:$A$308</c:f>
              <c:strCache>
                <c:ptCount val="2"/>
                <c:pt idx="0">
                  <c:v>всего направлено на обучение</c:v>
                </c:pt>
                <c:pt idx="1">
                  <c:v>из них в ОО СПО</c:v>
                </c:pt>
              </c:strCache>
            </c:strRef>
          </c:cat>
          <c:val>
            <c:numRef>
              <c:f>Профобучение!$B$307:$B$308</c:f>
              <c:numCache>
                <c:formatCode>General</c:formatCode>
                <c:ptCount val="2"/>
                <c:pt idx="0">
                  <c:v>2103</c:v>
                </c:pt>
                <c:pt idx="1">
                  <c:v>953</c:v>
                </c:pt>
              </c:numCache>
            </c:numRef>
          </c:val>
        </c:ser>
        <c:firstSliceAng val="0"/>
      </c:pieChart>
    </c:plotArea>
    <c:legend>
      <c:legendPos val="t"/>
      <c:layout/>
      <c:txPr>
        <a:bodyPr/>
        <a:lstStyle/>
        <a:p>
          <a:pPr>
            <a:defRPr sz="1000" b="1" i="0" baseline="0"/>
          </a:pPr>
          <a:endParaRPr lang="ru-RU"/>
        </a:p>
      </c:txPr>
    </c:legend>
    <c:plotVisOnly val="1"/>
  </c:chart>
  <c:spPr>
    <a:noFill/>
    <a:ln>
      <a:noFill/>
    </a:ln>
  </c:sp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43053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04" tIns="45202" rIns="90404" bIns="45202" numCol="1" anchor="t" anchorCtr="0" compatLnSpc="1">
            <a:prstTxWarp prst="textNoShape">
              <a:avLst/>
            </a:prstTxWarp>
          </a:bodyPr>
          <a:lstStyle>
            <a:lvl1pPr defTabSz="904875"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5630863" y="0"/>
            <a:ext cx="4306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04" tIns="45202" rIns="90404" bIns="45202" numCol="1" anchor="t" anchorCtr="0" compatLnSpc="1">
            <a:prstTxWarp prst="textNoShape">
              <a:avLst/>
            </a:prstTxWarp>
          </a:bodyPr>
          <a:lstStyle>
            <a:lvl1pPr algn="r" defTabSz="904875">
              <a:defRPr sz="1200">
                <a:latin typeface="Calibri" pitchFamily="34" charset="0"/>
              </a:defRPr>
            </a:lvl1pPr>
          </a:lstStyle>
          <a:p>
            <a:fld id="{7BF691D3-40A2-4DF6-8B97-DE06E9663B8B}" type="datetimeFigureOut">
              <a:rPr lang="ru-RU"/>
              <a:pPr/>
              <a:t>10.09.2015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6465888"/>
            <a:ext cx="43053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04" tIns="45202" rIns="90404" bIns="45202" numCol="1" anchor="b" anchorCtr="0" compatLnSpc="1">
            <a:prstTxWarp prst="textNoShape">
              <a:avLst/>
            </a:prstTxWarp>
          </a:bodyPr>
          <a:lstStyle>
            <a:lvl1pPr defTabSz="904875"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5630863" y="6465888"/>
            <a:ext cx="43068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04" tIns="45202" rIns="90404" bIns="45202" numCol="1" anchor="b" anchorCtr="0" compatLnSpc="1">
            <a:prstTxWarp prst="textNoShape">
              <a:avLst/>
            </a:prstTxWarp>
          </a:bodyPr>
          <a:lstStyle>
            <a:lvl1pPr algn="r" defTabSz="904875">
              <a:defRPr sz="1200">
                <a:latin typeface="Calibri" pitchFamily="34" charset="0"/>
              </a:defRPr>
            </a:lvl1pPr>
          </a:lstStyle>
          <a:p>
            <a:fld id="{14B50C2E-9773-4283-A918-17DB32B9591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43053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04" tIns="45202" rIns="90404" bIns="45202" numCol="1" anchor="t" anchorCtr="0" compatLnSpc="1">
            <a:prstTxWarp prst="textNoShape">
              <a:avLst/>
            </a:prstTxWarp>
          </a:bodyPr>
          <a:lstStyle>
            <a:lvl1pPr defTabSz="904875"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5630863" y="0"/>
            <a:ext cx="4306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04" tIns="45202" rIns="90404" bIns="45202" numCol="1" anchor="t" anchorCtr="0" compatLnSpc="1">
            <a:prstTxWarp prst="textNoShape">
              <a:avLst/>
            </a:prstTxWarp>
          </a:bodyPr>
          <a:lstStyle>
            <a:lvl1pPr algn="r" defTabSz="904875">
              <a:defRPr sz="1200">
                <a:latin typeface="Calibri" pitchFamily="34" charset="0"/>
              </a:defRPr>
            </a:lvl1pPr>
          </a:lstStyle>
          <a:p>
            <a:fld id="{39C242FD-0449-43BC-B526-9B5A3DEDA126}" type="datetimeFigureOut">
              <a:rPr lang="ru-RU"/>
              <a:pPr/>
              <a:t>10.09.2015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11175"/>
            <a:ext cx="3402012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4" tIns="45722" rIns="91444" bIns="45722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993775" y="3232150"/>
            <a:ext cx="7951788" cy="306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04" tIns="45202" rIns="90404" bIns="452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6465888"/>
            <a:ext cx="43053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04" tIns="45202" rIns="90404" bIns="45202" numCol="1" anchor="b" anchorCtr="0" compatLnSpc="1">
            <a:prstTxWarp prst="textNoShape">
              <a:avLst/>
            </a:prstTxWarp>
          </a:bodyPr>
          <a:lstStyle>
            <a:lvl1pPr defTabSz="904875"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5630863" y="6465888"/>
            <a:ext cx="43068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04" tIns="45202" rIns="90404" bIns="45202" numCol="1" anchor="b" anchorCtr="0" compatLnSpc="1">
            <a:prstTxWarp prst="textNoShape">
              <a:avLst/>
            </a:prstTxWarp>
          </a:bodyPr>
          <a:lstStyle>
            <a:lvl1pPr algn="r" defTabSz="904875">
              <a:defRPr sz="1200">
                <a:latin typeface="Calibri" pitchFamily="34" charset="0"/>
              </a:defRPr>
            </a:lvl1pPr>
          </a:lstStyle>
          <a:p>
            <a:fld id="{15E30505-2EB6-4E9E-914E-DE765C04DD7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jpeg"/><Relationship Id="rId3" Type="http://schemas.openxmlformats.org/officeDocument/2006/relationships/image" Target="../media/image3.jpeg"/><Relationship Id="rId21" Type="http://schemas.openxmlformats.org/officeDocument/2006/relationships/image" Target="../media/image21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" Type="http://schemas.openxmlformats.org/officeDocument/2006/relationships/image" Target="../media/image2.jpeg"/><Relationship Id="rId16" Type="http://schemas.openxmlformats.org/officeDocument/2006/relationships/image" Target="../media/image16.jpeg"/><Relationship Id="rId20" Type="http://schemas.openxmlformats.org/officeDocument/2006/relationships/image" Target="../media/image2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jpeg"/><Relationship Id="rId19" Type="http://schemas.openxmlformats.org/officeDocument/2006/relationships/image" Target="../media/image19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jpeg"/><Relationship Id="rId3" Type="http://schemas.openxmlformats.org/officeDocument/2006/relationships/image" Target="../media/image3.jpeg"/><Relationship Id="rId21" Type="http://schemas.openxmlformats.org/officeDocument/2006/relationships/image" Target="../media/image21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" Type="http://schemas.openxmlformats.org/officeDocument/2006/relationships/image" Target="../media/image2.jpeg"/><Relationship Id="rId16" Type="http://schemas.openxmlformats.org/officeDocument/2006/relationships/image" Target="../media/image16.jpeg"/><Relationship Id="rId20" Type="http://schemas.openxmlformats.org/officeDocument/2006/relationships/image" Target="../media/image2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jpeg"/><Relationship Id="rId19" Type="http://schemas.openxmlformats.org/officeDocument/2006/relationships/image" Target="../media/image19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jpeg"/><Relationship Id="rId3" Type="http://schemas.openxmlformats.org/officeDocument/2006/relationships/image" Target="../media/image3.jpeg"/><Relationship Id="rId21" Type="http://schemas.openxmlformats.org/officeDocument/2006/relationships/image" Target="../media/image21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" Type="http://schemas.openxmlformats.org/officeDocument/2006/relationships/image" Target="../media/image2.jpeg"/><Relationship Id="rId16" Type="http://schemas.openxmlformats.org/officeDocument/2006/relationships/image" Target="../media/image16.jpeg"/><Relationship Id="rId20" Type="http://schemas.openxmlformats.org/officeDocument/2006/relationships/image" Target="../media/image2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jpeg"/><Relationship Id="rId19" Type="http://schemas.openxmlformats.org/officeDocument/2006/relationships/image" Target="../media/image19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pic>
        <p:nvPicPr>
          <p:cNvPr id="9" name="Рисунок 13" descr="shapka_1_5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638" y="0"/>
            <a:ext cx="916463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5" descr="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00125"/>
            <a:ext cx="482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7" descr="2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1000125"/>
            <a:ext cx="4826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9" descr="2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0750" y="1000125"/>
            <a:ext cx="482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1" descr="2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03350" y="1000125"/>
            <a:ext cx="4794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3" descr="2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49438" y="1000125"/>
            <a:ext cx="56197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5" descr="2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11413" y="1000125"/>
            <a:ext cx="588962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7" descr="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987675" y="1000125"/>
            <a:ext cx="482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9" descr="2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14713" y="1000125"/>
            <a:ext cx="51435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1" descr="9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924300" y="1000125"/>
            <a:ext cx="4794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3" descr="7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370388" y="1000125"/>
            <a:ext cx="487362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5" descr="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859338" y="1000125"/>
            <a:ext cx="4794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37" descr="1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324475" y="1000125"/>
            <a:ext cx="5429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39" descr="1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867400" y="1000125"/>
            <a:ext cx="5429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1" descr="6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372225" y="1000125"/>
            <a:ext cx="4794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43" descr="46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804025" y="1000125"/>
            <a:ext cx="5429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45" descr="47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308850" y="1008063"/>
            <a:ext cx="5397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47" descr="48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812088" y="1008063"/>
            <a:ext cx="5397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49" descr="49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16913" y="1008063"/>
            <a:ext cx="5397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51" descr="50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710613" y="1000125"/>
            <a:ext cx="54133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Rectangle 52"/>
          <p:cNvSpPr>
            <a:spLocks noChangeArrowheads="1"/>
          </p:cNvSpPr>
          <p:nvPr/>
        </p:nvSpPr>
        <p:spPr bwMode="auto">
          <a:xfrm>
            <a:off x="0" y="1000125"/>
            <a:ext cx="9144000" cy="14288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30" name="Rectangle 53"/>
          <p:cNvSpPr>
            <a:spLocks noChangeArrowheads="1"/>
          </p:cNvSpPr>
          <p:nvPr/>
        </p:nvSpPr>
        <p:spPr bwMode="auto">
          <a:xfrm>
            <a:off x="0" y="1360488"/>
            <a:ext cx="9144000" cy="14287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FEC1641-1C64-4E69-BDF0-C312CC12694A}" type="datetime1">
              <a:rPr lang="ru-RU"/>
              <a:pPr>
                <a:defRPr/>
              </a:pPr>
              <a:t>10.09.2015</a:t>
            </a:fld>
            <a:endParaRPr lang="ru-RU"/>
          </a:p>
        </p:txBody>
      </p:sp>
      <p:sp>
        <p:nvSpPr>
          <p:cNvPr id="3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AB21505-393E-45CF-8C55-BC4B78EF0F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pic>
        <p:nvPicPr>
          <p:cNvPr id="9" name="Рисунок 13" descr="shapka_1_5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638" y="0"/>
            <a:ext cx="916463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5" descr="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00125"/>
            <a:ext cx="482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7" descr="2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1000125"/>
            <a:ext cx="4826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9" descr="2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0750" y="1000125"/>
            <a:ext cx="482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1" descr="2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03350" y="1000125"/>
            <a:ext cx="4794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3" descr="2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49438" y="1000125"/>
            <a:ext cx="56197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5" descr="2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11413" y="1000125"/>
            <a:ext cx="588962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7" descr="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987675" y="1000125"/>
            <a:ext cx="482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9" descr="2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14713" y="1000125"/>
            <a:ext cx="51435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1" descr="9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924300" y="1000125"/>
            <a:ext cx="4794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3" descr="7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370388" y="1000125"/>
            <a:ext cx="487362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5" descr="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859338" y="1000125"/>
            <a:ext cx="4794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37" descr="1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324475" y="1000125"/>
            <a:ext cx="5429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39" descr="1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867400" y="1000125"/>
            <a:ext cx="5429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1" descr="6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372225" y="1000125"/>
            <a:ext cx="4794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43" descr="46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804025" y="1000125"/>
            <a:ext cx="5429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45" descr="47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308850" y="1008063"/>
            <a:ext cx="5397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47" descr="48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812088" y="1008063"/>
            <a:ext cx="5397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49" descr="49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16913" y="1008063"/>
            <a:ext cx="5397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51" descr="50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710613" y="1000125"/>
            <a:ext cx="54133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Rectangle 52"/>
          <p:cNvSpPr>
            <a:spLocks noChangeArrowheads="1"/>
          </p:cNvSpPr>
          <p:nvPr/>
        </p:nvSpPr>
        <p:spPr bwMode="auto">
          <a:xfrm>
            <a:off x="0" y="1000125"/>
            <a:ext cx="9144000" cy="14288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30" name="Rectangle 53"/>
          <p:cNvSpPr>
            <a:spLocks noChangeArrowheads="1"/>
          </p:cNvSpPr>
          <p:nvPr/>
        </p:nvSpPr>
        <p:spPr bwMode="auto">
          <a:xfrm>
            <a:off x="0" y="1360488"/>
            <a:ext cx="9144000" cy="14287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33ADBD2-4E9F-4DEF-94F4-E05AC9E0017C}" type="datetime1">
              <a:rPr lang="ru-RU"/>
              <a:pPr>
                <a:defRPr/>
              </a:pPr>
              <a:t>10.09.2015</a:t>
            </a:fld>
            <a:endParaRPr lang="ru-RU"/>
          </a:p>
        </p:txBody>
      </p:sp>
      <p:sp>
        <p:nvSpPr>
          <p:cNvPr id="3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3CF1C53-F7F8-4BE8-93C5-66D917EE94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6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pic>
        <p:nvPicPr>
          <p:cNvPr id="8" name="Рисунок 13" descr="shapka_1_5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638" y="0"/>
            <a:ext cx="916463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00125"/>
            <a:ext cx="482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7" descr="2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1000125"/>
            <a:ext cx="4826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9" descr="2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0750" y="1000125"/>
            <a:ext cx="482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1" descr="2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03350" y="1000125"/>
            <a:ext cx="4794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3" descr="2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49438" y="1000125"/>
            <a:ext cx="56197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5" descr="2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11413" y="1000125"/>
            <a:ext cx="588962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7" descr="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987675" y="1000125"/>
            <a:ext cx="482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9" descr="2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14713" y="1000125"/>
            <a:ext cx="51435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1" descr="9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924300" y="1000125"/>
            <a:ext cx="4794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3" descr="7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370388" y="1000125"/>
            <a:ext cx="487362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5" descr="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859338" y="1000125"/>
            <a:ext cx="4794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7" descr="1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324475" y="1000125"/>
            <a:ext cx="5429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39" descr="1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867400" y="1000125"/>
            <a:ext cx="5429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1" descr="6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372225" y="1000125"/>
            <a:ext cx="4794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3" descr="46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804025" y="1000125"/>
            <a:ext cx="5429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45" descr="47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308850" y="1008063"/>
            <a:ext cx="5397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47" descr="48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812088" y="1008063"/>
            <a:ext cx="5397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49" descr="49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16913" y="1008063"/>
            <a:ext cx="5397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51" descr="50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710613" y="1000125"/>
            <a:ext cx="54133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ectangle 52"/>
          <p:cNvSpPr>
            <a:spLocks noChangeArrowheads="1"/>
          </p:cNvSpPr>
          <p:nvPr/>
        </p:nvSpPr>
        <p:spPr bwMode="auto">
          <a:xfrm>
            <a:off x="0" y="1000125"/>
            <a:ext cx="9144000" cy="14288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29" name="Rectangle 53"/>
          <p:cNvSpPr>
            <a:spLocks noChangeArrowheads="1"/>
          </p:cNvSpPr>
          <p:nvPr/>
        </p:nvSpPr>
        <p:spPr bwMode="auto">
          <a:xfrm>
            <a:off x="0" y="1360488"/>
            <a:ext cx="9144000" cy="14287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0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49A8F9D-9F6D-4029-B488-283C5EA27FFF}" type="datetime1">
              <a:rPr lang="ru-RU"/>
              <a:pPr>
                <a:defRPr/>
              </a:pPr>
              <a:t>10.09.2015</a:t>
            </a:fld>
            <a:endParaRPr lang="ru-RU"/>
          </a:p>
        </p:txBody>
      </p:sp>
      <p:sp>
        <p:nvSpPr>
          <p:cNvPr id="31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792E768-9F26-4D6B-AC0C-B8EFAD2A25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6F392-99AF-41BE-B50C-897078C068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D7213F3-7A12-4F41-A847-459F23A09A7B}" type="datetime1">
              <a:rPr lang="ru-RU"/>
              <a:pPr>
                <a:defRPr/>
              </a:pPr>
              <a:t>10.09.2015</a:t>
            </a:fld>
            <a:endParaRPr lang="ru-RU"/>
          </a:p>
        </p:txBody>
      </p:sp>
      <p:sp>
        <p:nvSpPr>
          <p:cNvPr id="5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714AF8C-6CFB-4939-81CB-2DB19460EB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</p:sldLayoutIdLst>
  <p:transition spd="med">
    <p:strips dir="ld"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4"/>
          <p:cNvSpPr>
            <a:spLocks noChangeArrowheads="1"/>
          </p:cNvSpPr>
          <p:nvPr/>
        </p:nvSpPr>
        <p:spPr bwMode="auto">
          <a:xfrm>
            <a:off x="0" y="1928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9" name="Picture 2" descr="C:\Documents and Settings\Скобенникова\Рабочий стол\DNhZmRhZ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33887"/>
            <a:ext cx="9144000" cy="242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142844" y="1428736"/>
            <a:ext cx="9001156" cy="1785950"/>
          </a:xfrm>
          <a:prstGeom prst="rect">
            <a:avLst/>
          </a:prstGeom>
        </p:spPr>
        <p:txBody>
          <a:bodyPr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Взаимодействие центров занятости населения с образовательными организациями среднего профессионального образования в части организации профессионального обучения граждан.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214282" y="3286124"/>
            <a:ext cx="7500990" cy="1586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2"/>
          <p:cNvSpPr>
            <a:spLocks noChangeArrowheads="1"/>
          </p:cNvSpPr>
          <p:nvPr/>
        </p:nvSpPr>
        <p:spPr bwMode="auto">
          <a:xfrm>
            <a:off x="214282" y="3357562"/>
            <a:ext cx="711060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  <a:latin typeface="Calibri" pitchFamily="34" charset="0"/>
              </a:rPr>
              <a:t>Заместитель директора </a:t>
            </a:r>
            <a:r>
              <a:rPr lang="ru-RU" dirty="0">
                <a:solidFill>
                  <a:schemeClr val="tx2"/>
                </a:solidFill>
                <a:latin typeface="Calibri" pitchFamily="34" charset="0"/>
              </a:rPr>
              <a:t>департамента по труду и занятости </a:t>
            </a:r>
            <a:r>
              <a:rPr lang="ru-RU" dirty="0" smtClean="0">
                <a:solidFill>
                  <a:schemeClr val="tx2"/>
                </a:solidFill>
                <a:latin typeface="Calibri" pitchFamily="34" charset="0"/>
              </a:rPr>
              <a:t>населения</a:t>
            </a:r>
          </a:p>
          <a:p>
            <a:r>
              <a:rPr lang="ru-RU" dirty="0" smtClean="0">
                <a:solidFill>
                  <a:schemeClr val="tx2"/>
                </a:solidFill>
                <a:latin typeface="Calibri" pitchFamily="34" charset="0"/>
              </a:rPr>
              <a:t>администрации Владимирской области</a:t>
            </a:r>
          </a:p>
          <a:p>
            <a:r>
              <a:rPr lang="ru-RU" dirty="0" smtClean="0">
                <a:solidFill>
                  <a:schemeClr val="tx2"/>
                </a:solidFill>
                <a:latin typeface="Calibri" pitchFamily="34" charset="0"/>
              </a:rPr>
              <a:t>М.В. Мальцева </a:t>
            </a:r>
            <a:endParaRPr lang="ru-RU" dirty="0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ru-RU" dirty="0" smtClean="0">
                <a:solidFill>
                  <a:schemeClr val="tx2"/>
                </a:solidFill>
                <a:latin typeface="Calibri" pitchFamily="34" charset="0"/>
              </a:rPr>
              <a:t>11 сентября 2015 </a:t>
            </a:r>
            <a:r>
              <a:rPr lang="ru-RU" dirty="0">
                <a:solidFill>
                  <a:schemeClr val="tx2"/>
                </a:solidFill>
                <a:latin typeface="Calibri" pitchFamily="34" charset="0"/>
              </a:rPr>
              <a:t>г.</a:t>
            </a: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4"/>
          <p:cNvSpPr>
            <a:spLocks noChangeArrowheads="1"/>
          </p:cNvSpPr>
          <p:nvPr/>
        </p:nvSpPr>
        <p:spPr bwMode="auto">
          <a:xfrm>
            <a:off x="0" y="1928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3187" name="Rectangle 10"/>
          <p:cNvSpPr>
            <a:spLocks noChangeArrowheads="1"/>
          </p:cNvSpPr>
          <p:nvPr/>
        </p:nvSpPr>
        <p:spPr bwMode="auto">
          <a:xfrm>
            <a:off x="500034" y="23083"/>
            <a:ext cx="850109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Проблемы, возникшие при организации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профессионального обучения граждан в образовательных организациях СПО по направлению органов службы занятости населения в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2014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году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188" name="Text Box 7"/>
          <p:cNvSpPr txBox="1">
            <a:spLocks noChangeArrowheads="1"/>
          </p:cNvSpPr>
          <p:nvPr/>
        </p:nvSpPr>
        <p:spPr bwMode="auto">
          <a:xfrm>
            <a:off x="8763000" y="6553200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2"/>
                </a:solidFill>
              </a:rPr>
              <a:t>9</a:t>
            </a:r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398463" y="2527287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142844" y="1500174"/>
            <a:ext cx="3643338" cy="1214446"/>
          </a:xfrm>
          <a:prstGeom prst="wedgeRoundRectCallout">
            <a:avLst>
              <a:gd name="adj1" fmla="val -40485"/>
              <a:gd name="adj2" fmla="val 15158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1400" dirty="0" smtClean="0">
                <a:solidFill>
                  <a:schemeClr val="tx2"/>
                </a:solidFill>
              </a:rPr>
              <a:t>В 2014 году в соответствии с 44-ФЗ </a:t>
            </a:r>
            <a:r>
              <a:rPr lang="ru-RU" sz="1400" dirty="0" smtClean="0">
                <a:solidFill>
                  <a:schemeClr val="tx2"/>
                </a:solidFill>
              </a:rPr>
              <a:t>центрами занятости населения с образовательными организациями СПО заключены </a:t>
            </a:r>
            <a:r>
              <a:rPr lang="ru-RU" sz="1400" b="1" dirty="0" smtClean="0">
                <a:solidFill>
                  <a:schemeClr val="tx2"/>
                </a:solidFill>
              </a:rPr>
              <a:t>32 контракта</a:t>
            </a:r>
            <a:r>
              <a:rPr lang="ru-RU" sz="1400" dirty="0" smtClean="0">
                <a:solidFill>
                  <a:schemeClr val="tx2"/>
                </a:solidFill>
              </a:rPr>
              <a:t>.</a:t>
            </a:r>
          </a:p>
          <a:p>
            <a:pPr lvl="0" algn="just"/>
            <a:r>
              <a:rPr lang="ru-RU" sz="1400" dirty="0" smtClean="0">
                <a:solidFill>
                  <a:schemeClr val="tx2"/>
                </a:solidFill>
              </a:rPr>
              <a:t>Из них </a:t>
            </a:r>
            <a:r>
              <a:rPr lang="ru-RU" sz="1400" dirty="0" smtClean="0">
                <a:solidFill>
                  <a:schemeClr val="tx2"/>
                </a:solidFill>
              </a:rPr>
              <a:t>выполнены </a:t>
            </a:r>
            <a:r>
              <a:rPr lang="ru-RU" sz="1400" dirty="0" smtClean="0">
                <a:solidFill>
                  <a:schemeClr val="tx2"/>
                </a:solidFill>
              </a:rPr>
              <a:t>полностью только </a:t>
            </a:r>
            <a:r>
              <a:rPr lang="ru-RU" sz="1400" b="1" dirty="0" smtClean="0">
                <a:solidFill>
                  <a:schemeClr val="tx2"/>
                </a:solidFill>
              </a:rPr>
              <a:t>7</a:t>
            </a:r>
            <a:r>
              <a:rPr lang="ru-RU" sz="1400" dirty="0" smtClean="0">
                <a:solidFill>
                  <a:schemeClr val="tx2"/>
                </a:solidFill>
              </a:rPr>
              <a:t>.</a:t>
            </a:r>
            <a:r>
              <a:rPr lang="ru-RU" sz="1400" dirty="0" smtClean="0">
                <a:solidFill>
                  <a:schemeClr val="tx2"/>
                </a:solidFill>
              </a:rPr>
              <a:t> </a:t>
            </a:r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4143372" y="1928802"/>
            <a:ext cx="785818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5214942" y="1500174"/>
            <a:ext cx="3643338" cy="1214446"/>
          </a:xfrm>
          <a:prstGeom prst="wedgeRoundRectCallout">
            <a:avLst>
              <a:gd name="adj1" fmla="val -40485"/>
              <a:gd name="adj2" fmla="val 15158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1400" dirty="0" smtClean="0">
                <a:solidFill>
                  <a:schemeClr val="tx2"/>
                </a:solidFill>
              </a:rPr>
              <a:t>Из</a:t>
            </a:r>
            <a:r>
              <a:rPr lang="ru-RU" sz="1400" b="1" dirty="0" smtClean="0">
                <a:solidFill>
                  <a:schemeClr val="tx2"/>
                </a:solidFill>
              </a:rPr>
              <a:t> 423</a:t>
            </a:r>
            <a:r>
              <a:rPr lang="ru-RU" sz="1400" dirty="0" smtClean="0">
                <a:solidFill>
                  <a:schemeClr val="tx2"/>
                </a:solidFill>
              </a:rPr>
              <a:t> граждан </a:t>
            </a:r>
            <a:r>
              <a:rPr lang="ru-RU" sz="1400" dirty="0" smtClean="0">
                <a:solidFill>
                  <a:schemeClr val="tx2"/>
                </a:solidFill>
              </a:rPr>
              <a:t>в образовательных организациях </a:t>
            </a:r>
            <a:r>
              <a:rPr lang="ru-RU" sz="1400" dirty="0" smtClean="0">
                <a:solidFill>
                  <a:schemeClr val="tx2"/>
                </a:solidFill>
              </a:rPr>
              <a:t>СПО прошли профобучение по направлению центров занятости населения только </a:t>
            </a:r>
            <a:r>
              <a:rPr lang="ru-RU" sz="1400" b="1" dirty="0" smtClean="0">
                <a:solidFill>
                  <a:schemeClr val="tx2"/>
                </a:solidFill>
              </a:rPr>
              <a:t>313 </a:t>
            </a:r>
            <a:r>
              <a:rPr lang="ru-RU" sz="1400" dirty="0" smtClean="0">
                <a:solidFill>
                  <a:schemeClr val="tx2"/>
                </a:solidFill>
              </a:rPr>
              <a:t>граждан.</a:t>
            </a:r>
            <a:r>
              <a:rPr lang="ru-RU" sz="1400" dirty="0" smtClean="0">
                <a:solidFill>
                  <a:schemeClr val="tx2"/>
                </a:solidFill>
              </a:rPr>
              <a:t> </a:t>
            </a:r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285720" y="3429000"/>
            <a:ext cx="2214578" cy="1214446"/>
          </a:xfrm>
          <a:prstGeom prst="wedgeRoundRectCallout">
            <a:avLst>
              <a:gd name="adj1" fmla="val -40485"/>
              <a:gd name="adj2" fmla="val 15158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500" b="1" dirty="0" smtClean="0">
                <a:solidFill>
                  <a:schemeClr val="tx2"/>
                </a:solidFill>
              </a:rPr>
              <a:t>Причины невыполнения контрактов</a:t>
            </a:r>
            <a:r>
              <a:rPr lang="ru-RU" sz="1500" dirty="0" smtClean="0">
                <a:solidFill>
                  <a:schemeClr val="tx2"/>
                </a:solidFill>
              </a:rPr>
              <a:t> </a:t>
            </a:r>
            <a:endParaRPr lang="ru-RU" sz="1500" dirty="0">
              <a:solidFill>
                <a:schemeClr val="tx2"/>
              </a:solidFill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2786050" y="3857628"/>
            <a:ext cx="857256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3929058" y="3071810"/>
            <a:ext cx="5000660" cy="928694"/>
          </a:xfrm>
          <a:prstGeom prst="wedgeRoundRectCallout">
            <a:avLst>
              <a:gd name="adj1" fmla="val -40485"/>
              <a:gd name="adj2" fmla="val 15158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1400" dirty="0" smtClean="0">
                <a:solidFill>
                  <a:schemeClr val="tx2"/>
                </a:solidFill>
              </a:rPr>
              <a:t>Образовательные организации осуществляют профобучение граждан по направлению центров занятости населения при </a:t>
            </a:r>
            <a:r>
              <a:rPr lang="ru-RU" sz="1400" b="1" dirty="0" smtClean="0">
                <a:solidFill>
                  <a:schemeClr val="tx2"/>
                </a:solidFill>
              </a:rPr>
              <a:t>минимальной наполняемости группы в 10 человек</a:t>
            </a:r>
            <a:r>
              <a:rPr lang="ru-RU" sz="1400" dirty="0" smtClean="0">
                <a:solidFill>
                  <a:schemeClr val="tx2"/>
                </a:solidFill>
              </a:rPr>
              <a:t>.</a:t>
            </a:r>
            <a:r>
              <a:rPr lang="ru-RU" sz="1400" dirty="0" smtClean="0">
                <a:solidFill>
                  <a:schemeClr val="tx2"/>
                </a:solidFill>
              </a:rPr>
              <a:t> </a:t>
            </a:r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3929058" y="4143380"/>
            <a:ext cx="5000660" cy="1000132"/>
          </a:xfrm>
          <a:prstGeom prst="wedgeRoundRectCallout">
            <a:avLst>
              <a:gd name="adj1" fmla="val -40485"/>
              <a:gd name="adj2" fmla="val 15158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1400" dirty="0" smtClean="0">
                <a:solidFill>
                  <a:schemeClr val="tx2"/>
                </a:solidFill>
              </a:rPr>
              <a:t>Центры занятости населения в основном </a:t>
            </a:r>
            <a:r>
              <a:rPr lang="ru-RU" sz="1400" b="1" dirty="0" smtClean="0">
                <a:solidFill>
                  <a:schemeClr val="tx2"/>
                </a:solidFill>
              </a:rPr>
              <a:t>не имеют возможности формировать учебные группы в 10 человек</a:t>
            </a:r>
            <a:r>
              <a:rPr lang="ru-RU" sz="1400" dirty="0" smtClean="0">
                <a:solidFill>
                  <a:schemeClr val="tx2"/>
                </a:solidFill>
              </a:rPr>
              <a:t>.</a:t>
            </a:r>
            <a:r>
              <a:rPr lang="ru-RU" sz="1400" dirty="0" smtClean="0">
                <a:solidFill>
                  <a:schemeClr val="tx2"/>
                </a:solidFill>
              </a:rPr>
              <a:t> Следовательно, контракт расторгается по причине несформированности группы</a:t>
            </a:r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20" name="Скругленная прямоугольная выноска 19"/>
          <p:cNvSpPr/>
          <p:nvPr/>
        </p:nvSpPr>
        <p:spPr>
          <a:xfrm>
            <a:off x="357158" y="5500702"/>
            <a:ext cx="2214578" cy="1214446"/>
          </a:xfrm>
          <a:prstGeom prst="wedgeRoundRectCallout">
            <a:avLst>
              <a:gd name="adj1" fmla="val -40485"/>
              <a:gd name="adj2" fmla="val 15158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600" b="1" u="sng" dirty="0" smtClean="0">
                <a:solidFill>
                  <a:schemeClr val="tx2"/>
                </a:solidFill>
              </a:rPr>
              <a:t>Предложение</a:t>
            </a:r>
            <a:r>
              <a:rPr lang="ru-RU" sz="1600" b="1" u="sng" dirty="0" smtClean="0">
                <a:solidFill>
                  <a:schemeClr val="tx2"/>
                </a:solidFill>
              </a:rPr>
              <a:t> </a:t>
            </a:r>
            <a:endParaRPr lang="ru-RU" sz="1600" b="1" u="sng" dirty="0">
              <a:solidFill>
                <a:schemeClr val="tx2"/>
              </a:solidFill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2857488" y="5929330"/>
            <a:ext cx="857256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ая прямоугольная выноска 21"/>
          <p:cNvSpPr/>
          <p:nvPr/>
        </p:nvSpPr>
        <p:spPr>
          <a:xfrm>
            <a:off x="3929058" y="5643578"/>
            <a:ext cx="5072098" cy="1000132"/>
          </a:xfrm>
          <a:prstGeom prst="wedgeRoundRectCallout">
            <a:avLst>
              <a:gd name="adj1" fmla="val -40485"/>
              <a:gd name="adj2" fmla="val 15158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1600" b="1" dirty="0" smtClean="0">
                <a:solidFill>
                  <a:schemeClr val="tx2"/>
                </a:solidFill>
              </a:rPr>
              <a:t>Обеспечить разработку смет профобучения малых групп граждан в составе </a:t>
            </a:r>
            <a:r>
              <a:rPr lang="ru-RU" sz="1600" b="1" u="sng" dirty="0" smtClean="0">
                <a:solidFill>
                  <a:schemeClr val="tx2"/>
                </a:solidFill>
              </a:rPr>
              <a:t>3-х, 5-ти, 7-ми </a:t>
            </a:r>
            <a:r>
              <a:rPr lang="ru-RU" sz="1600" b="1" u="sng" dirty="0" smtClean="0">
                <a:solidFill>
                  <a:schemeClr val="tx2"/>
                </a:solidFill>
              </a:rPr>
              <a:t>человек</a:t>
            </a:r>
            <a:r>
              <a:rPr lang="ru-RU" sz="1600" b="1" dirty="0" smtClean="0">
                <a:solidFill>
                  <a:schemeClr val="tx2"/>
                </a:solidFill>
              </a:rPr>
              <a:t>.</a:t>
            </a:r>
            <a:endParaRPr lang="ru-RU" sz="1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46931"/>
          </a:xfrm>
        </p:spPr>
        <p:txBody>
          <a:bodyPr/>
          <a:lstStyle/>
          <a:p>
            <a:r>
              <a:rPr lang="ru-RU" sz="2800" b="1" i="1" dirty="0" smtClean="0">
                <a:solidFill>
                  <a:srgbClr val="003964"/>
                </a:solidFill>
                <a:effectLst/>
                <a:latin typeface="+mn-lt"/>
              </a:rPr>
              <a:t>Предложения</a:t>
            </a:r>
            <a:endParaRPr lang="ru-RU" sz="2800" b="1" i="1" dirty="0">
              <a:solidFill>
                <a:srgbClr val="003964"/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58204" cy="5715040"/>
          </a:xfrm>
        </p:spPr>
        <p:txBody>
          <a:bodyPr/>
          <a:lstStyle/>
          <a:p>
            <a:pPr lvl="0"/>
            <a:endParaRPr lang="en-US" sz="1800" b="1" dirty="0" smtClean="0">
              <a:effectLst/>
            </a:endParaRPr>
          </a:p>
          <a:p>
            <a:pPr lvl="0"/>
            <a:endParaRPr lang="en-US" sz="1800" b="1" dirty="0" smtClean="0"/>
          </a:p>
          <a:p>
            <a:pPr lvl="0"/>
            <a:endParaRPr lang="en-US" sz="1800" b="1" dirty="0" smtClean="0">
              <a:effectLst/>
            </a:endParaRPr>
          </a:p>
          <a:p>
            <a:pPr lvl="0"/>
            <a:endParaRPr lang="en-US" sz="1800" b="1" dirty="0" smtClean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2844" y="928670"/>
            <a:ext cx="8715436" cy="128588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627063" algn="just"/>
            <a:r>
              <a:rPr lang="ru-RU" sz="1600" b="1" dirty="0" smtClean="0"/>
              <a:t>Образовательным организациям постоянно взаимодействовать с центрами занятости населения при направлении на обучение </a:t>
            </a:r>
            <a:r>
              <a:rPr lang="ru-RU" sz="1600" b="1" dirty="0" smtClean="0"/>
              <a:t>граждан.</a:t>
            </a:r>
          </a:p>
          <a:p>
            <a:pPr lvl="0" indent="627063" algn="just"/>
            <a:r>
              <a:rPr lang="ru-RU" sz="1600" b="1" dirty="0" smtClean="0"/>
              <a:t>Обеспечить </a:t>
            </a:r>
            <a:r>
              <a:rPr lang="ru-RU" sz="1600" b="1" dirty="0" smtClean="0"/>
              <a:t>разработку смет профобучения </a:t>
            </a:r>
            <a:r>
              <a:rPr lang="ru-RU" sz="1600" b="1" dirty="0" smtClean="0"/>
              <a:t>малых групп </a:t>
            </a:r>
            <a:r>
              <a:rPr lang="ru-RU" sz="1600" b="1" dirty="0" smtClean="0"/>
              <a:t>граждан в составе 3-х, 5-ти, </a:t>
            </a:r>
            <a:r>
              <a:rPr lang="ru-RU" sz="1600" b="1" dirty="0" smtClean="0"/>
              <a:t>7-ми </a:t>
            </a:r>
            <a:r>
              <a:rPr lang="ru-RU" sz="1600" b="1" dirty="0" smtClean="0"/>
              <a:t>человек 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20" y="5429264"/>
            <a:ext cx="8572528" cy="78581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534988" algn="just"/>
            <a:r>
              <a:rPr lang="ru-RU" sz="1600" b="1" dirty="0" smtClean="0"/>
              <a:t>Образовательным организациям предоставить сметы затрат  по обучению по каждой профессии (специальности).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20" y="4071942"/>
            <a:ext cx="8572560" cy="8572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534988" algn="just"/>
            <a:r>
              <a:rPr lang="ru-RU" sz="1600" b="1" dirty="0" smtClean="0"/>
              <a:t>Образовательным организациям расширять  спектр профессий и специализаций с учетом востребованности для предприятий региона. </a:t>
            </a:r>
            <a:endParaRPr lang="ru-RU" sz="1200" dirty="0" smtClean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44" y="2714620"/>
            <a:ext cx="8715436" cy="8572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627063" algn="just"/>
            <a:r>
              <a:rPr lang="ru-RU" sz="1600" b="1" dirty="0" smtClean="0"/>
              <a:t>Образовательным организациям принимать активное участие  в проведении электронных торгов по оказанию услуги по профессиональному обучению. </a:t>
            </a:r>
            <a:endParaRPr lang="ru-RU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4"/>
          <p:cNvSpPr>
            <a:spLocks noChangeArrowheads="1"/>
          </p:cNvSpPr>
          <p:nvPr/>
        </p:nvSpPr>
        <p:spPr bwMode="auto">
          <a:xfrm>
            <a:off x="0" y="1928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3187" name="Rectangle 10"/>
          <p:cNvSpPr>
            <a:spLocks noChangeArrowheads="1"/>
          </p:cNvSpPr>
          <p:nvPr/>
        </p:nvSpPr>
        <p:spPr bwMode="auto">
          <a:xfrm>
            <a:off x="571472" y="214290"/>
            <a:ext cx="80724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Дисбаланс между спросом и предложением на рынке труда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188" name="Text Box 7"/>
          <p:cNvSpPr txBox="1">
            <a:spLocks noChangeArrowheads="1"/>
          </p:cNvSpPr>
          <p:nvPr/>
        </p:nvSpPr>
        <p:spPr bwMode="auto">
          <a:xfrm>
            <a:off x="8763000" y="6553200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2"/>
                </a:solidFill>
              </a:rPr>
              <a:t>1</a:t>
            </a:r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398463" y="2527287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20" name="Диаграмма 19"/>
          <p:cNvGraphicFramePr/>
          <p:nvPr/>
        </p:nvGraphicFramePr>
        <p:xfrm>
          <a:off x="6215074" y="5000636"/>
          <a:ext cx="2643206" cy="1857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357158" y="1252537"/>
          <a:ext cx="8501122" cy="5319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4"/>
          <p:cNvSpPr>
            <a:spLocks noChangeArrowheads="1"/>
          </p:cNvSpPr>
          <p:nvPr/>
        </p:nvSpPr>
        <p:spPr bwMode="auto">
          <a:xfrm>
            <a:off x="0" y="1928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3187" name="Rectangle 10"/>
          <p:cNvSpPr>
            <a:spLocks noChangeArrowheads="1"/>
          </p:cNvSpPr>
          <p:nvPr/>
        </p:nvSpPr>
        <p:spPr bwMode="auto">
          <a:xfrm>
            <a:off x="571472" y="214290"/>
            <a:ext cx="80724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Профессиональное обучение и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дополнительное профессиональное образование граждан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188" name="Text Box 7"/>
          <p:cNvSpPr txBox="1">
            <a:spLocks noChangeArrowheads="1"/>
          </p:cNvSpPr>
          <p:nvPr/>
        </p:nvSpPr>
        <p:spPr bwMode="auto">
          <a:xfrm>
            <a:off x="8763000" y="6553200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2"/>
                </a:solidFill>
              </a:rPr>
              <a:t>2</a:t>
            </a:r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398463" y="2527287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pSp>
        <p:nvGrpSpPr>
          <p:cNvPr id="11" name="Группа 10"/>
          <p:cNvGrpSpPr/>
          <p:nvPr/>
        </p:nvGrpSpPr>
        <p:grpSpPr>
          <a:xfrm>
            <a:off x="142844" y="1500174"/>
            <a:ext cx="8858312" cy="1857388"/>
            <a:chOff x="142844" y="642918"/>
            <a:chExt cx="8858312" cy="271464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2857488" y="642918"/>
              <a:ext cx="3286148" cy="785818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bg1"/>
                  </a:solidFill>
                </a:rPr>
                <a:t>Заявители</a:t>
              </a:r>
            </a:p>
            <a:p>
              <a:pPr algn="ctr"/>
              <a:r>
                <a:rPr lang="ru-RU" b="1" dirty="0" smtClean="0">
                  <a:solidFill>
                    <a:schemeClr val="bg1"/>
                  </a:solidFill>
                </a:rPr>
                <a:t>государственной услуги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  <p:grpSp>
          <p:nvGrpSpPr>
            <p:cNvPr id="13" name="Группа 9"/>
            <p:cNvGrpSpPr/>
            <p:nvPr/>
          </p:nvGrpSpPr>
          <p:grpSpPr>
            <a:xfrm>
              <a:off x="142844" y="2071678"/>
              <a:ext cx="8858312" cy="1285884"/>
              <a:chOff x="142844" y="2000240"/>
              <a:chExt cx="8858312" cy="1285884"/>
            </a:xfrm>
          </p:grpSpPr>
          <p:sp>
            <p:nvSpPr>
              <p:cNvPr id="17" name="Скругленный прямоугольник 4"/>
              <p:cNvSpPr/>
              <p:nvPr/>
            </p:nvSpPr>
            <p:spPr>
              <a:xfrm>
                <a:off x="142844" y="2000240"/>
                <a:ext cx="2857520" cy="1285884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600" dirty="0" smtClean="0"/>
                  <a:t>граждане, признанные в установленном порядке </a:t>
                </a:r>
                <a:r>
                  <a:rPr lang="ru-RU" sz="1600" b="1" dirty="0" smtClean="0"/>
                  <a:t>безработными</a:t>
                </a:r>
                <a:endParaRPr lang="ru-RU" sz="1600" b="1" dirty="0"/>
              </a:p>
            </p:txBody>
          </p:sp>
          <p:sp>
            <p:nvSpPr>
              <p:cNvPr id="18" name="Скругленный прямоугольник 17"/>
              <p:cNvSpPr/>
              <p:nvPr/>
            </p:nvSpPr>
            <p:spPr>
              <a:xfrm>
                <a:off x="3143240" y="2000240"/>
                <a:ext cx="2857520" cy="1285884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600" b="1" dirty="0" smtClean="0"/>
                  <a:t>женщины</a:t>
                </a:r>
                <a:r>
                  <a:rPr lang="ru-RU" sz="1600" dirty="0" smtClean="0"/>
                  <a:t>, находящиеся </a:t>
                </a:r>
                <a:r>
                  <a:rPr lang="ru-RU" sz="1600" b="1" dirty="0" smtClean="0"/>
                  <a:t>в отпуске по уходу за ребенком </a:t>
                </a:r>
                <a:r>
                  <a:rPr lang="ru-RU" sz="1600" dirty="0" smtClean="0"/>
                  <a:t>до 3-х лет</a:t>
                </a:r>
                <a:endParaRPr lang="ru-RU" sz="1600" b="1" dirty="0"/>
              </a:p>
            </p:txBody>
          </p:sp>
          <p:sp>
            <p:nvSpPr>
              <p:cNvPr id="19" name="Скругленный прямоугольник 18"/>
              <p:cNvSpPr/>
              <p:nvPr/>
            </p:nvSpPr>
            <p:spPr>
              <a:xfrm>
                <a:off x="6143636" y="2000240"/>
                <a:ext cx="2857520" cy="1285884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600" dirty="0" smtClean="0"/>
                  <a:t>незанятые граждане, которым назначена страховая </a:t>
                </a:r>
                <a:r>
                  <a:rPr lang="ru-RU" sz="1600" b="1" dirty="0" smtClean="0"/>
                  <a:t>пенсия</a:t>
                </a:r>
                <a:endParaRPr lang="ru-RU" sz="1600" b="1" dirty="0"/>
              </a:p>
            </p:txBody>
          </p:sp>
        </p:grpSp>
        <p:cxnSp>
          <p:nvCxnSpPr>
            <p:cNvPr id="14" name="Прямая со стрелкой 13"/>
            <p:cNvCxnSpPr/>
            <p:nvPr/>
          </p:nvCxnSpPr>
          <p:spPr>
            <a:xfrm rot="5400000">
              <a:off x="4250529" y="1749413"/>
              <a:ext cx="500066" cy="1588"/>
            </a:xfrm>
            <a:prstGeom prst="straightConnector1">
              <a:avLst/>
            </a:prstGeom>
            <a:ln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rot="10800000" flipV="1">
              <a:off x="2357422" y="1500174"/>
              <a:ext cx="1358910" cy="500066"/>
            </a:xfrm>
            <a:prstGeom prst="straightConnector1">
              <a:avLst/>
            </a:prstGeom>
            <a:ln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5287968" y="1500174"/>
              <a:ext cx="1498610" cy="500066"/>
            </a:xfrm>
            <a:prstGeom prst="straightConnector1">
              <a:avLst/>
            </a:prstGeom>
            <a:ln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9" name="Скругленный прямоугольник 28"/>
            <p:cNvSpPr/>
            <p:nvPr/>
          </p:nvSpPr>
          <p:spPr>
            <a:xfrm>
              <a:off x="285720" y="747327"/>
              <a:ext cx="1500198" cy="83527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i="1" dirty="0" smtClean="0">
                  <a:solidFill>
                    <a:schemeClr val="tx1"/>
                  </a:solidFill>
                </a:rPr>
                <a:t>в 2014 году –</a:t>
              </a:r>
            </a:p>
            <a:p>
              <a:pPr algn="ctr"/>
              <a:r>
                <a:rPr lang="ru-RU" sz="1400" b="1" i="1" dirty="0" smtClean="0">
                  <a:solidFill>
                    <a:schemeClr val="tx1"/>
                  </a:solidFill>
                </a:rPr>
                <a:t>2 640 </a:t>
              </a:r>
              <a:r>
                <a:rPr lang="ru-RU" sz="1400" i="1" dirty="0" smtClean="0">
                  <a:solidFill>
                    <a:schemeClr val="tx1"/>
                  </a:solidFill>
                </a:rPr>
                <a:t>граждан</a:t>
              </a:r>
              <a:endParaRPr lang="ru-RU" sz="1400" i="1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Прямая со стрелкой 20"/>
            <p:cNvCxnSpPr/>
            <p:nvPr/>
          </p:nvCxnSpPr>
          <p:spPr>
            <a:xfrm rot="5400000">
              <a:off x="4251323" y="1727432"/>
              <a:ext cx="500065" cy="1588"/>
            </a:xfrm>
            <a:prstGeom prst="straightConnector1">
              <a:avLst/>
            </a:prstGeom>
            <a:ln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3" name="Прямоугольная выноска 14"/>
          <p:cNvSpPr>
            <a:spLocks noChangeArrowheads="1"/>
          </p:cNvSpPr>
          <p:nvPr/>
        </p:nvSpPr>
        <p:spPr bwMode="auto">
          <a:xfrm>
            <a:off x="500034" y="5857892"/>
            <a:ext cx="8001056" cy="857256"/>
          </a:xfrm>
          <a:prstGeom prst="wedgeRectCallout">
            <a:avLst>
              <a:gd name="adj1" fmla="val 41869"/>
              <a:gd name="adj2" fmla="val -46786"/>
            </a:avLst>
          </a:prstGeom>
          <a:solidFill>
            <a:schemeClr val="bg1">
              <a:lumMod val="95000"/>
            </a:schemeClr>
          </a:solidFill>
          <a:ln w="2540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300" i="1" dirty="0" smtClean="0">
                <a:solidFill>
                  <a:schemeClr val="tx2"/>
                </a:solidFill>
              </a:rPr>
              <a:t>проект изм. в закон о занятости населения: в ст. 23. п. 1.1. в части организации обучения женщин в период отпуска по уходу за ребенком до 3-х лет планируется обучение и родителей, усыновителей, опекунов (попечителей), осуществляющих уход за ребенком в возрасте 3-х лет.</a:t>
            </a:r>
            <a:endParaRPr lang="ru-RU" sz="1300" i="1" dirty="0">
              <a:solidFill>
                <a:schemeClr val="tx2"/>
              </a:solidFill>
            </a:endParaRPr>
          </a:p>
        </p:txBody>
      </p:sp>
      <p:graphicFrame>
        <p:nvGraphicFramePr>
          <p:cNvPr id="26" name="Диаграмма 25"/>
          <p:cNvGraphicFramePr/>
          <p:nvPr/>
        </p:nvGraphicFramePr>
        <p:xfrm>
          <a:off x="357158" y="3214686"/>
          <a:ext cx="2486025" cy="2686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7" name="Диаграмма 26"/>
          <p:cNvGraphicFramePr/>
          <p:nvPr/>
        </p:nvGraphicFramePr>
        <p:xfrm>
          <a:off x="3286116" y="3214686"/>
          <a:ext cx="2571768" cy="2714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8" name="Диаграмма 27"/>
          <p:cNvGraphicFramePr/>
          <p:nvPr/>
        </p:nvGraphicFramePr>
        <p:xfrm>
          <a:off x="6143636" y="3429000"/>
          <a:ext cx="2805110" cy="2471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1" name="Скругленный прямоугольник 30"/>
          <p:cNvSpPr/>
          <p:nvPr/>
        </p:nvSpPr>
        <p:spPr>
          <a:xfrm>
            <a:off x="7143768" y="1571612"/>
            <a:ext cx="1500198" cy="53766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</a:rPr>
              <a:t>в 2015 году –</a:t>
            </a:r>
          </a:p>
          <a:p>
            <a:pPr algn="ctr"/>
            <a:r>
              <a:rPr lang="ru-RU" sz="1400" b="1" i="1" dirty="0" smtClean="0">
                <a:solidFill>
                  <a:schemeClr val="tx1"/>
                </a:solidFill>
              </a:rPr>
              <a:t>2 730 </a:t>
            </a:r>
            <a:r>
              <a:rPr lang="ru-RU" sz="1400" i="1" dirty="0" smtClean="0">
                <a:solidFill>
                  <a:schemeClr val="tx1"/>
                </a:solidFill>
              </a:rPr>
              <a:t>граждан</a:t>
            </a:r>
            <a:endParaRPr lang="ru-RU" sz="14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4"/>
          <p:cNvSpPr>
            <a:spLocks noChangeArrowheads="1"/>
          </p:cNvSpPr>
          <p:nvPr/>
        </p:nvSpPr>
        <p:spPr bwMode="auto">
          <a:xfrm>
            <a:off x="0" y="1928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3187" name="Rectangle 10"/>
          <p:cNvSpPr>
            <a:spLocks noChangeArrowheads="1"/>
          </p:cNvSpPr>
          <p:nvPr/>
        </p:nvSpPr>
        <p:spPr bwMode="auto">
          <a:xfrm>
            <a:off x="785786" y="224173"/>
            <a:ext cx="792961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Профессиональное обучение и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дополнительное профессиональное образование граждан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188" name="Text Box 7"/>
          <p:cNvSpPr txBox="1">
            <a:spLocks noChangeArrowheads="1"/>
          </p:cNvSpPr>
          <p:nvPr/>
        </p:nvSpPr>
        <p:spPr bwMode="auto">
          <a:xfrm>
            <a:off x="8763000" y="6553200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2"/>
                </a:solidFill>
              </a:rPr>
              <a:t>3</a:t>
            </a:r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398463" y="2527287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7" name="Скругленный прямоугольник 4"/>
          <p:cNvSpPr/>
          <p:nvPr/>
        </p:nvSpPr>
        <p:spPr>
          <a:xfrm>
            <a:off x="714348" y="1857364"/>
            <a:ext cx="2857520" cy="87981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Виды профессий</a:t>
            </a:r>
            <a:endParaRPr lang="ru-RU" sz="1600" b="1" dirty="0"/>
          </a:p>
        </p:txBody>
      </p:sp>
      <p:sp>
        <p:nvSpPr>
          <p:cNvPr id="8" name="Скругленный прямоугольник 4"/>
          <p:cNvSpPr/>
          <p:nvPr/>
        </p:nvSpPr>
        <p:spPr>
          <a:xfrm>
            <a:off x="5143504" y="1857364"/>
            <a:ext cx="3000396" cy="87981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Виды профессионального обучения</a:t>
            </a:r>
            <a:endParaRPr lang="ru-RU" sz="1600" b="1" dirty="0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42844" y="2643182"/>
          <a:ext cx="4071966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4214810" y="2643182"/>
          <a:ext cx="4643438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4"/>
          <p:cNvSpPr>
            <a:spLocks noChangeArrowheads="1"/>
          </p:cNvSpPr>
          <p:nvPr/>
        </p:nvSpPr>
        <p:spPr bwMode="auto">
          <a:xfrm>
            <a:off x="0" y="1928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3187" name="Rectangle 10"/>
          <p:cNvSpPr>
            <a:spLocks noChangeArrowheads="1"/>
          </p:cNvSpPr>
          <p:nvPr/>
        </p:nvSpPr>
        <p:spPr bwMode="auto">
          <a:xfrm>
            <a:off x="0" y="44942"/>
            <a:ext cx="9001156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Финансовые средства,</a:t>
            </a:r>
          </a:p>
          <a:p>
            <a:pPr algn="ctr"/>
            <a:r>
              <a:rPr lang="ru-RU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выделенные на профессиональное обучение и</a:t>
            </a:r>
          </a:p>
          <a:p>
            <a:pPr algn="ctr"/>
            <a:r>
              <a:rPr lang="ru-RU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дополнительное профессиональное образование граждан в 2015 году</a:t>
            </a:r>
            <a:endParaRPr lang="ru-RU" sz="1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188" name="Text Box 7"/>
          <p:cNvSpPr txBox="1">
            <a:spLocks noChangeArrowheads="1"/>
          </p:cNvSpPr>
          <p:nvPr/>
        </p:nvSpPr>
        <p:spPr bwMode="auto">
          <a:xfrm>
            <a:off x="8763000" y="6553200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2"/>
                </a:solidFill>
              </a:rPr>
              <a:t>4</a:t>
            </a:r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398463" y="2527287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285720" y="1428737"/>
          <a:ext cx="8358245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4"/>
          <p:cNvSpPr>
            <a:spLocks noChangeArrowheads="1"/>
          </p:cNvSpPr>
          <p:nvPr/>
        </p:nvSpPr>
        <p:spPr bwMode="auto">
          <a:xfrm>
            <a:off x="0" y="1928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3187" name="Rectangle 10"/>
          <p:cNvSpPr>
            <a:spLocks noChangeArrowheads="1"/>
          </p:cNvSpPr>
          <p:nvPr/>
        </p:nvSpPr>
        <p:spPr bwMode="auto">
          <a:xfrm>
            <a:off x="500034" y="23083"/>
            <a:ext cx="850109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профессионального обучения граждан в образовательных организациях СПО по направлению органов службы занятости населения в 2015 году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188" name="Text Box 7"/>
          <p:cNvSpPr txBox="1">
            <a:spLocks noChangeArrowheads="1"/>
          </p:cNvSpPr>
          <p:nvPr/>
        </p:nvSpPr>
        <p:spPr bwMode="auto">
          <a:xfrm>
            <a:off x="8763000" y="6553200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2"/>
                </a:solidFill>
              </a:rPr>
              <a:t>5</a:t>
            </a:r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398463" y="2527287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6" name="Скругленный прямоугольник 4"/>
          <p:cNvSpPr/>
          <p:nvPr/>
        </p:nvSpPr>
        <p:spPr>
          <a:xfrm>
            <a:off x="642910" y="1643050"/>
            <a:ext cx="2857520" cy="10715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Численность граждан, направленных на профобучение </a:t>
            </a:r>
            <a:r>
              <a:rPr lang="ru-RU" sz="1200" b="1" i="1" dirty="0" smtClean="0"/>
              <a:t>(чел.)</a:t>
            </a:r>
            <a:endParaRPr lang="ru-RU" sz="1200" b="1" i="1" dirty="0"/>
          </a:p>
        </p:txBody>
      </p:sp>
      <p:sp>
        <p:nvSpPr>
          <p:cNvPr id="7" name="Скругленный прямоугольник 4"/>
          <p:cNvSpPr/>
          <p:nvPr/>
        </p:nvSpPr>
        <p:spPr>
          <a:xfrm>
            <a:off x="5429256" y="1643050"/>
            <a:ext cx="3071834" cy="10715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Объем финансовых средств, израсходованных на организацию профобучения </a:t>
            </a:r>
            <a:r>
              <a:rPr lang="ru-RU" sz="1200" b="1" i="1" dirty="0" smtClean="0"/>
              <a:t>(млн.руб.)</a:t>
            </a:r>
            <a:endParaRPr lang="ru-RU" sz="1200" b="1" i="1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0" y="2857496"/>
          <a:ext cx="4214842" cy="2943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Скругленная прямоугольная выноска 8"/>
          <p:cNvSpPr/>
          <p:nvPr/>
        </p:nvSpPr>
        <p:spPr>
          <a:xfrm>
            <a:off x="285720" y="5857892"/>
            <a:ext cx="3643338" cy="714380"/>
          </a:xfrm>
          <a:prstGeom prst="wedgeRoundRectCallout">
            <a:avLst>
              <a:gd name="adj1" fmla="val -40485"/>
              <a:gd name="adj2" fmla="val 15158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dirty="0" smtClean="0">
                <a:solidFill>
                  <a:schemeClr val="tx1"/>
                </a:solidFill>
              </a:rPr>
              <a:t>Доля граждан,</a:t>
            </a:r>
          </a:p>
          <a:p>
            <a:pPr lvl="0" algn="ctr"/>
            <a:r>
              <a:rPr lang="ru-RU" sz="1200" dirty="0" smtClean="0">
                <a:solidFill>
                  <a:schemeClr val="tx1"/>
                </a:solidFill>
              </a:rPr>
              <a:t>направленных на профобучение в </a:t>
            </a:r>
            <a:r>
              <a:rPr lang="ru-RU" sz="1200" dirty="0" smtClean="0">
                <a:solidFill>
                  <a:schemeClr val="tx1"/>
                </a:solidFill>
              </a:rPr>
              <a:t>образовательных организациях </a:t>
            </a:r>
            <a:r>
              <a:rPr lang="ru-RU" sz="1200" dirty="0" smtClean="0">
                <a:solidFill>
                  <a:schemeClr val="tx1"/>
                </a:solidFill>
              </a:rPr>
              <a:t>СПО, составляет  </a:t>
            </a:r>
            <a:r>
              <a:rPr lang="ru-RU" sz="1400" b="1" dirty="0" smtClean="0">
                <a:solidFill>
                  <a:srgbClr val="CC3300"/>
                </a:solidFill>
              </a:rPr>
              <a:t>45 %</a:t>
            </a:r>
            <a:r>
              <a:rPr lang="ru-RU" sz="1200" dirty="0" smtClean="0">
                <a:solidFill>
                  <a:schemeClr val="tx1"/>
                </a:solidFill>
              </a:rPr>
              <a:t>.</a:t>
            </a:r>
            <a:endParaRPr lang="ru-RU" sz="1200" dirty="0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4786314" y="2857496"/>
          <a:ext cx="3919533" cy="2957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Скругленная прямоугольная выноска 10"/>
          <p:cNvSpPr/>
          <p:nvPr/>
        </p:nvSpPr>
        <p:spPr>
          <a:xfrm>
            <a:off x="4929190" y="5857892"/>
            <a:ext cx="3643338" cy="714380"/>
          </a:xfrm>
          <a:prstGeom prst="wedgeRoundRectCallout">
            <a:avLst>
              <a:gd name="adj1" fmla="val -40485"/>
              <a:gd name="adj2" fmla="val 15158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dirty="0" smtClean="0">
                <a:solidFill>
                  <a:schemeClr val="tx1"/>
                </a:solidFill>
              </a:rPr>
              <a:t>Объем фин.средств,</a:t>
            </a:r>
          </a:p>
          <a:p>
            <a:pPr lvl="0" algn="ctr"/>
            <a:r>
              <a:rPr lang="ru-RU" sz="1200" dirty="0" smtClean="0">
                <a:solidFill>
                  <a:schemeClr val="tx1"/>
                </a:solidFill>
              </a:rPr>
              <a:t>израсходованных на профобучение в </a:t>
            </a:r>
            <a:r>
              <a:rPr lang="ru-RU" sz="1200" dirty="0" smtClean="0">
                <a:solidFill>
                  <a:schemeClr val="tx1"/>
                </a:solidFill>
              </a:rPr>
              <a:t>образовательных организациях </a:t>
            </a:r>
            <a:r>
              <a:rPr lang="ru-RU" sz="1200" dirty="0" smtClean="0">
                <a:solidFill>
                  <a:schemeClr val="tx1"/>
                </a:solidFill>
              </a:rPr>
              <a:t>СПО, составляет  </a:t>
            </a:r>
            <a:r>
              <a:rPr lang="ru-RU" sz="1400" b="1" dirty="0" smtClean="0">
                <a:solidFill>
                  <a:srgbClr val="CC3300"/>
                </a:solidFill>
              </a:rPr>
              <a:t>48 %</a:t>
            </a:r>
            <a:r>
              <a:rPr lang="ru-RU" sz="1200" dirty="0" smtClean="0">
                <a:solidFill>
                  <a:schemeClr val="tx1"/>
                </a:solidFill>
              </a:rPr>
              <a:t>.</a:t>
            </a:r>
            <a:endParaRPr lang="ru-RU" sz="1200" dirty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4"/>
          <p:cNvSpPr>
            <a:spLocks noChangeArrowheads="1"/>
          </p:cNvSpPr>
          <p:nvPr/>
        </p:nvSpPr>
        <p:spPr bwMode="auto">
          <a:xfrm>
            <a:off x="0" y="1928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3187" name="Rectangle 10"/>
          <p:cNvSpPr>
            <a:spLocks noChangeArrowheads="1"/>
          </p:cNvSpPr>
          <p:nvPr/>
        </p:nvSpPr>
        <p:spPr bwMode="auto">
          <a:xfrm>
            <a:off x="500034" y="23083"/>
            <a:ext cx="850109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Перечень образовательных организациях СПО, на базе которых осуществляется профобучение граждан в по направлению органов службы занятости населения в 2015 году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188" name="Text Box 7"/>
          <p:cNvSpPr txBox="1">
            <a:spLocks noChangeArrowheads="1"/>
          </p:cNvSpPr>
          <p:nvPr/>
        </p:nvSpPr>
        <p:spPr bwMode="auto">
          <a:xfrm>
            <a:off x="8763000" y="6553200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2"/>
                </a:solidFill>
              </a:rPr>
              <a:t>6</a:t>
            </a:r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398463" y="2527287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2" name="Прямоугольная выноска 14"/>
          <p:cNvSpPr>
            <a:spLocks noChangeArrowheads="1"/>
          </p:cNvSpPr>
          <p:nvPr/>
        </p:nvSpPr>
        <p:spPr bwMode="auto">
          <a:xfrm>
            <a:off x="214282" y="2285992"/>
            <a:ext cx="5214974" cy="4429156"/>
          </a:xfrm>
          <a:prstGeom prst="wedgeRectCallout">
            <a:avLst>
              <a:gd name="adj1" fmla="val 30056"/>
              <a:gd name="adj2" fmla="val -48213"/>
            </a:avLst>
          </a:prstGeom>
          <a:solidFill>
            <a:schemeClr val="bg1">
              <a:lumMod val="95000"/>
            </a:schemeClr>
          </a:solidFill>
          <a:ln w="2540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ru-RU" sz="1400" dirty="0" smtClean="0">
                <a:solidFill>
                  <a:schemeClr val="tx2"/>
                </a:solidFill>
              </a:rPr>
              <a:t>1. Александровский промышленно-гуманитарный колледж</a:t>
            </a:r>
          </a:p>
          <a:p>
            <a:pPr algn="just"/>
            <a:r>
              <a:rPr lang="ru-RU" sz="1400" dirty="0" smtClean="0">
                <a:solidFill>
                  <a:schemeClr val="tx2"/>
                </a:solidFill>
              </a:rPr>
              <a:t>2. Никологорский аграрно-промышленный техникум</a:t>
            </a:r>
          </a:p>
          <a:p>
            <a:pPr algn="just"/>
            <a:r>
              <a:rPr lang="ru-RU" sz="1400" dirty="0" smtClean="0">
                <a:solidFill>
                  <a:schemeClr val="tx2"/>
                </a:solidFill>
              </a:rPr>
              <a:t>3. Владимирский техникум экономики и права</a:t>
            </a:r>
          </a:p>
          <a:p>
            <a:pPr algn="just"/>
            <a:r>
              <a:rPr lang="ru-RU" sz="1400" dirty="0" smtClean="0">
                <a:solidFill>
                  <a:schemeClr val="tx2"/>
                </a:solidFill>
              </a:rPr>
              <a:t>4. Владимирский технологический колледж</a:t>
            </a:r>
          </a:p>
          <a:p>
            <a:pPr algn="just"/>
            <a:r>
              <a:rPr lang="ru-RU" sz="1400" dirty="0" smtClean="0">
                <a:solidFill>
                  <a:schemeClr val="tx2"/>
                </a:solidFill>
              </a:rPr>
              <a:t>5. Владимирский технико-экономический колледж</a:t>
            </a:r>
          </a:p>
          <a:p>
            <a:pPr algn="just"/>
            <a:r>
              <a:rPr lang="ru-RU" sz="1400" dirty="0" smtClean="0">
                <a:solidFill>
                  <a:schemeClr val="tx2"/>
                </a:solidFill>
              </a:rPr>
              <a:t>6. Владимирский авиамеханический колледж</a:t>
            </a:r>
          </a:p>
          <a:p>
            <a:pPr algn="just"/>
            <a:r>
              <a:rPr lang="ru-RU" sz="1400" dirty="0" smtClean="0">
                <a:solidFill>
                  <a:schemeClr val="tx2"/>
                </a:solidFill>
              </a:rPr>
              <a:t>7. Владимирский медицинский колледж</a:t>
            </a:r>
          </a:p>
          <a:p>
            <a:pPr algn="just"/>
            <a:r>
              <a:rPr lang="ru-RU" sz="1400" dirty="0" smtClean="0">
                <a:solidFill>
                  <a:schemeClr val="tx2"/>
                </a:solidFill>
              </a:rPr>
              <a:t>8. Вязниковский технико-экономический колледж</a:t>
            </a:r>
          </a:p>
          <a:p>
            <a:pPr algn="just"/>
            <a:r>
              <a:rPr lang="ru-RU" sz="1400" dirty="0" smtClean="0">
                <a:solidFill>
                  <a:schemeClr val="tx2"/>
                </a:solidFill>
              </a:rPr>
              <a:t>9. Гороховецкий промышленно-гуманитарный колледж</a:t>
            </a:r>
          </a:p>
          <a:p>
            <a:pPr algn="just"/>
            <a:r>
              <a:rPr lang="ru-RU" sz="1400" dirty="0" smtClean="0">
                <a:solidFill>
                  <a:schemeClr val="tx2"/>
                </a:solidFill>
              </a:rPr>
              <a:t>10. Гусевский стекольный колледж</a:t>
            </a:r>
          </a:p>
          <a:p>
            <a:pPr algn="just"/>
            <a:r>
              <a:rPr lang="ru-RU" sz="1400" dirty="0" smtClean="0">
                <a:solidFill>
                  <a:schemeClr val="tx2"/>
                </a:solidFill>
              </a:rPr>
              <a:t>11. Гусь-Хрустальный технологический техникум</a:t>
            </a:r>
          </a:p>
          <a:p>
            <a:pPr algn="just"/>
            <a:r>
              <a:rPr lang="ru-RU" sz="1400" dirty="0" smtClean="0">
                <a:solidFill>
                  <a:schemeClr val="tx2"/>
                </a:solidFill>
              </a:rPr>
              <a:t>12. Ковровский транспортный колледж</a:t>
            </a:r>
          </a:p>
          <a:p>
            <a:pPr algn="just"/>
            <a:r>
              <a:rPr lang="ru-RU" sz="1400" dirty="0" smtClean="0">
                <a:solidFill>
                  <a:schemeClr val="tx2"/>
                </a:solidFill>
              </a:rPr>
              <a:t>13. Ковровский техникум сервиса и технологий</a:t>
            </a:r>
          </a:p>
          <a:p>
            <a:pPr algn="just"/>
            <a:r>
              <a:rPr lang="ru-RU" sz="1400" dirty="0" smtClean="0">
                <a:solidFill>
                  <a:schemeClr val="tx2"/>
                </a:solidFill>
              </a:rPr>
              <a:t>15. Ковровский медицинский колледж</a:t>
            </a:r>
          </a:p>
          <a:p>
            <a:pPr algn="just"/>
            <a:r>
              <a:rPr lang="ru-RU" sz="1400" dirty="0" smtClean="0">
                <a:solidFill>
                  <a:schemeClr val="tx2"/>
                </a:solidFill>
              </a:rPr>
              <a:t>16. Кольчугинский политехнический колледж</a:t>
            </a:r>
          </a:p>
          <a:p>
            <a:pPr algn="just"/>
            <a:r>
              <a:rPr lang="ru-RU" sz="1400" dirty="0" smtClean="0">
                <a:solidFill>
                  <a:schemeClr val="tx2"/>
                </a:solidFill>
              </a:rPr>
              <a:t>17. Киржачский машиностроительный колледж</a:t>
            </a:r>
          </a:p>
          <a:p>
            <a:pPr algn="just"/>
            <a:r>
              <a:rPr lang="ru-RU" sz="1400" dirty="0" smtClean="0">
                <a:solidFill>
                  <a:schemeClr val="tx2"/>
                </a:solidFill>
              </a:rPr>
              <a:t>18. Муромский промышленно-гуманитарный техникум</a:t>
            </a:r>
          </a:p>
          <a:p>
            <a:pPr algn="just"/>
            <a:r>
              <a:rPr lang="ru-RU" sz="1400" dirty="0" smtClean="0">
                <a:solidFill>
                  <a:schemeClr val="tx2"/>
                </a:solidFill>
              </a:rPr>
              <a:t>19. Муромский индустриальный техникум</a:t>
            </a:r>
          </a:p>
          <a:p>
            <a:pPr algn="just"/>
            <a:r>
              <a:rPr lang="ru-RU" sz="1400" dirty="0" smtClean="0">
                <a:solidFill>
                  <a:schemeClr val="tx2"/>
                </a:solidFill>
              </a:rPr>
              <a:t>20. Юрьев-Польский индустриально-гуманитарный колледж</a:t>
            </a: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714348" y="1428736"/>
            <a:ext cx="7429552" cy="714380"/>
          </a:xfrm>
          <a:prstGeom prst="wedgeRoundRectCallout">
            <a:avLst>
              <a:gd name="adj1" fmla="val -40485"/>
              <a:gd name="adj2" fmla="val 15158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600" b="1" dirty="0" smtClean="0">
                <a:solidFill>
                  <a:schemeClr val="accent1"/>
                </a:solidFill>
              </a:rPr>
              <a:t>Образовательные организации СПО Владимирской области</a:t>
            </a:r>
            <a:endParaRPr lang="ru-RU" sz="1600" b="1" dirty="0">
              <a:solidFill>
                <a:schemeClr val="accent1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5643570" y="4214818"/>
            <a:ext cx="1428760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7072330" y="2643182"/>
            <a:ext cx="1714512" cy="1500198"/>
          </a:xfrm>
          <a:prstGeom prst="wedgeRoundRectCallout">
            <a:avLst>
              <a:gd name="adj1" fmla="val -40485"/>
              <a:gd name="adj2" fmla="val 15158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/>
                </a:solidFill>
              </a:rPr>
              <a:t>Обучаются</a:t>
            </a:r>
          </a:p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917</a:t>
            </a:r>
            <a:r>
              <a:rPr lang="ru-RU" sz="1600" dirty="0" smtClean="0">
                <a:solidFill>
                  <a:schemeClr val="tx2"/>
                </a:solidFill>
              </a:rPr>
              <a:t> граждан</a:t>
            </a: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7000892" y="4786322"/>
            <a:ext cx="1857388" cy="1500198"/>
          </a:xfrm>
          <a:prstGeom prst="wedgeRoundRectCallout">
            <a:avLst>
              <a:gd name="adj1" fmla="val -40485"/>
              <a:gd name="adj2" fmla="val 15158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/>
                </a:solidFill>
              </a:rPr>
              <a:t>Оплата обучения –</a:t>
            </a:r>
          </a:p>
          <a:p>
            <a:pPr algn="ctr"/>
            <a:r>
              <a:rPr lang="ru-RU" sz="1600" b="1" dirty="0" smtClean="0">
                <a:solidFill>
                  <a:schemeClr val="accent1"/>
                </a:solidFill>
              </a:rPr>
              <a:t>13,1 млн.рублей</a:t>
            </a:r>
            <a:endParaRPr lang="ru-RU" sz="16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4"/>
          <p:cNvSpPr>
            <a:spLocks noChangeArrowheads="1"/>
          </p:cNvSpPr>
          <p:nvPr/>
        </p:nvSpPr>
        <p:spPr bwMode="auto">
          <a:xfrm>
            <a:off x="0" y="1928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3187" name="Rectangle 10"/>
          <p:cNvSpPr>
            <a:spLocks noChangeArrowheads="1"/>
          </p:cNvSpPr>
          <p:nvPr/>
        </p:nvSpPr>
        <p:spPr bwMode="auto">
          <a:xfrm>
            <a:off x="500034" y="23083"/>
            <a:ext cx="850109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Перечень образовательных организациях СПО, на базе которых осуществляется профобучение граждан в по направлению органов службы занятости населения в 2015 году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188" name="Text Box 7"/>
          <p:cNvSpPr txBox="1">
            <a:spLocks noChangeArrowheads="1"/>
          </p:cNvSpPr>
          <p:nvPr/>
        </p:nvSpPr>
        <p:spPr bwMode="auto">
          <a:xfrm>
            <a:off x="8763000" y="6553200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2"/>
                </a:solidFill>
              </a:rPr>
              <a:t>7</a:t>
            </a:r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398463" y="2527287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2" name="Прямоугольная выноска 14"/>
          <p:cNvSpPr>
            <a:spLocks noChangeArrowheads="1"/>
          </p:cNvSpPr>
          <p:nvPr/>
        </p:nvSpPr>
        <p:spPr bwMode="auto">
          <a:xfrm>
            <a:off x="285720" y="3000372"/>
            <a:ext cx="4714908" cy="2571768"/>
          </a:xfrm>
          <a:prstGeom prst="wedgeRectCallout">
            <a:avLst>
              <a:gd name="adj1" fmla="val 30056"/>
              <a:gd name="adj2" fmla="val -48213"/>
            </a:avLst>
          </a:prstGeom>
          <a:solidFill>
            <a:schemeClr val="bg1">
              <a:lumMod val="95000"/>
            </a:schemeClr>
          </a:solidFill>
          <a:ln w="2540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marL="342900" indent="-342900" algn="just">
              <a:buAutoNum type="arabicPeriod"/>
            </a:pPr>
            <a:r>
              <a:rPr lang="ru-RU" sz="1600" dirty="0" smtClean="0">
                <a:solidFill>
                  <a:schemeClr val="tx2"/>
                </a:solidFill>
              </a:rPr>
              <a:t>Нижегородский колледж теплоснабжения и автоматических систем и управления</a:t>
            </a:r>
          </a:p>
          <a:p>
            <a:pPr marL="342900" indent="-342900" algn="just"/>
            <a:endParaRPr lang="ru-RU" sz="1600" dirty="0" smtClean="0">
              <a:solidFill>
                <a:schemeClr val="tx2"/>
              </a:solidFill>
            </a:endParaRPr>
          </a:p>
          <a:p>
            <a:pPr marL="342900" indent="-342900" algn="just"/>
            <a:r>
              <a:rPr lang="ru-RU" sz="1600" dirty="0" smtClean="0">
                <a:solidFill>
                  <a:schemeClr val="tx2"/>
                </a:solidFill>
              </a:rPr>
              <a:t>2. Социально-технологический техникум (Московская область)</a:t>
            </a: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714348" y="1643050"/>
            <a:ext cx="7429552" cy="714380"/>
          </a:xfrm>
          <a:prstGeom prst="wedgeRoundRectCallout">
            <a:avLst>
              <a:gd name="adj1" fmla="val -40485"/>
              <a:gd name="adj2" fmla="val 15158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600" b="1" dirty="0" smtClean="0">
                <a:solidFill>
                  <a:schemeClr val="accent1"/>
                </a:solidFill>
              </a:rPr>
              <a:t>Образовательные организации СПО других регионов</a:t>
            </a:r>
            <a:endParaRPr lang="ru-RU" sz="1600" b="1" dirty="0">
              <a:solidFill>
                <a:schemeClr val="accent1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5286380" y="4071942"/>
            <a:ext cx="1428760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7000892" y="2714620"/>
            <a:ext cx="1714512" cy="1428760"/>
          </a:xfrm>
          <a:prstGeom prst="wedgeRoundRectCallout">
            <a:avLst>
              <a:gd name="adj1" fmla="val -40485"/>
              <a:gd name="adj2" fmla="val 15158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/>
                </a:solidFill>
              </a:rPr>
              <a:t>Обучаются</a:t>
            </a:r>
          </a:p>
          <a:p>
            <a:pPr algn="ctr"/>
            <a:r>
              <a:rPr lang="ru-RU" sz="1600" b="1" dirty="0" smtClean="0">
                <a:solidFill>
                  <a:schemeClr val="accent1"/>
                </a:solidFill>
              </a:rPr>
              <a:t>36</a:t>
            </a:r>
            <a:r>
              <a:rPr lang="ru-RU" sz="1600" dirty="0" smtClean="0">
                <a:solidFill>
                  <a:schemeClr val="tx2"/>
                </a:solidFill>
              </a:rPr>
              <a:t> граждан</a:t>
            </a: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6929454" y="4643446"/>
            <a:ext cx="1785950" cy="1500198"/>
          </a:xfrm>
          <a:prstGeom prst="wedgeRoundRectCallout">
            <a:avLst>
              <a:gd name="adj1" fmla="val -40485"/>
              <a:gd name="adj2" fmla="val 15158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/>
                </a:solidFill>
              </a:rPr>
              <a:t>Оплата обучения – </a:t>
            </a:r>
            <a:r>
              <a:rPr lang="ru-RU" sz="1600" dirty="0" smtClean="0">
                <a:solidFill>
                  <a:schemeClr val="tx2"/>
                </a:solidFill>
              </a:rPr>
              <a:t>около </a:t>
            </a:r>
            <a:r>
              <a:rPr lang="ru-RU" sz="1600" b="1" dirty="0" smtClean="0">
                <a:solidFill>
                  <a:schemeClr val="accent1"/>
                </a:solidFill>
              </a:rPr>
              <a:t>300,0</a:t>
            </a:r>
            <a:r>
              <a:rPr lang="ru-RU" sz="1600" b="1" dirty="0" smtClean="0">
                <a:solidFill>
                  <a:schemeClr val="accent1"/>
                </a:solidFill>
              </a:rPr>
              <a:t> </a:t>
            </a:r>
            <a:r>
              <a:rPr lang="ru-RU" sz="1600" b="1" dirty="0" smtClean="0">
                <a:solidFill>
                  <a:schemeClr val="accent1"/>
                </a:solidFill>
              </a:rPr>
              <a:t>тыс.рублей </a:t>
            </a:r>
            <a:endParaRPr lang="ru-RU" sz="16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4"/>
          <p:cNvSpPr>
            <a:spLocks noChangeArrowheads="1"/>
          </p:cNvSpPr>
          <p:nvPr/>
        </p:nvSpPr>
        <p:spPr bwMode="auto">
          <a:xfrm>
            <a:off x="0" y="1928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3187" name="Rectangle 10"/>
          <p:cNvSpPr>
            <a:spLocks noChangeArrowheads="1"/>
          </p:cNvSpPr>
          <p:nvPr/>
        </p:nvSpPr>
        <p:spPr bwMode="auto">
          <a:xfrm>
            <a:off x="785786" y="27365"/>
            <a:ext cx="814393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Перечень профессий, по которым ведется обучение граждан в образовательных организациях СПО по  направлению органов службы занятости населения в 2015 году 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188" name="Text Box 7"/>
          <p:cNvSpPr txBox="1">
            <a:spLocks noChangeArrowheads="1"/>
          </p:cNvSpPr>
          <p:nvPr/>
        </p:nvSpPr>
        <p:spPr bwMode="auto">
          <a:xfrm>
            <a:off x="8763000" y="6553200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2"/>
                </a:solidFill>
              </a:rPr>
              <a:t>8</a:t>
            </a:r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398463" y="2527287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8" name="Прямоугольная выноска 14"/>
          <p:cNvSpPr>
            <a:spLocks noChangeArrowheads="1"/>
          </p:cNvSpPr>
          <p:nvPr/>
        </p:nvSpPr>
        <p:spPr bwMode="auto">
          <a:xfrm>
            <a:off x="285720" y="1357298"/>
            <a:ext cx="8501122" cy="5500702"/>
          </a:xfrm>
          <a:prstGeom prst="wedgeRectCallout">
            <a:avLst>
              <a:gd name="adj1" fmla="val 30056"/>
              <a:gd name="adj2" fmla="val -48213"/>
            </a:avLst>
          </a:prstGeom>
          <a:solidFill>
            <a:schemeClr val="bg1">
              <a:lumMod val="95000"/>
            </a:schemeClr>
          </a:solidFill>
          <a:ln w="2540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ru-RU" sz="1600" dirty="0" smtClean="0">
                <a:solidFill>
                  <a:schemeClr val="tx2"/>
                </a:solidFill>
              </a:rPr>
              <a:t> 1.  Бухгалтер</a:t>
            </a:r>
          </a:p>
          <a:p>
            <a:pPr algn="just"/>
            <a:r>
              <a:rPr lang="ru-RU" sz="1600" dirty="0" smtClean="0">
                <a:solidFill>
                  <a:schemeClr val="tx2"/>
                </a:solidFill>
              </a:rPr>
              <a:t> 2.  Специалист по кадрам</a:t>
            </a:r>
          </a:p>
          <a:p>
            <a:pPr algn="just"/>
            <a:r>
              <a:rPr lang="ru-RU" sz="1600" dirty="0" smtClean="0">
                <a:solidFill>
                  <a:schemeClr val="tx2"/>
                </a:solidFill>
              </a:rPr>
              <a:t> 3.  Контролер-кассир</a:t>
            </a:r>
          </a:p>
          <a:p>
            <a:pPr algn="just"/>
            <a:r>
              <a:rPr lang="ru-RU" sz="1600" dirty="0" smtClean="0">
                <a:solidFill>
                  <a:schemeClr val="tx2"/>
                </a:solidFill>
              </a:rPr>
              <a:t> 4.  </a:t>
            </a:r>
            <a:r>
              <a:rPr lang="ru-RU" sz="1600" dirty="0" smtClean="0">
                <a:solidFill>
                  <a:schemeClr val="tx2"/>
                </a:solidFill>
              </a:rPr>
              <a:t>Маникюрша</a:t>
            </a:r>
            <a:endParaRPr lang="ru-RU" sz="1600" dirty="0" smtClean="0">
              <a:solidFill>
                <a:schemeClr val="tx2"/>
              </a:solidFill>
            </a:endParaRPr>
          </a:p>
          <a:p>
            <a:pPr algn="just"/>
            <a:r>
              <a:rPr lang="ru-RU" sz="1600" dirty="0" smtClean="0">
                <a:solidFill>
                  <a:schemeClr val="tx2"/>
                </a:solidFill>
              </a:rPr>
              <a:t> 5.  Медицинская сестра</a:t>
            </a:r>
          </a:p>
          <a:p>
            <a:pPr algn="just"/>
            <a:r>
              <a:rPr lang="ru-RU" sz="1600" dirty="0" smtClean="0">
                <a:solidFill>
                  <a:schemeClr val="tx2"/>
                </a:solidFill>
              </a:rPr>
              <a:t> 6.  Менеджер</a:t>
            </a:r>
          </a:p>
          <a:p>
            <a:pPr algn="just"/>
            <a:r>
              <a:rPr lang="ru-RU" sz="1600" dirty="0" smtClean="0">
                <a:solidFill>
                  <a:schemeClr val="tx2"/>
                </a:solidFill>
              </a:rPr>
              <a:t> 7.  Оператор котельной</a:t>
            </a:r>
          </a:p>
          <a:p>
            <a:pPr algn="just"/>
            <a:r>
              <a:rPr lang="ru-RU" sz="1600" dirty="0" smtClean="0">
                <a:solidFill>
                  <a:schemeClr val="tx2"/>
                </a:solidFill>
              </a:rPr>
              <a:t> 8.  Оператор станков с программным управлением</a:t>
            </a:r>
          </a:p>
          <a:p>
            <a:pPr algn="just"/>
            <a:r>
              <a:rPr lang="ru-RU" sz="1600" dirty="0" smtClean="0">
                <a:solidFill>
                  <a:schemeClr val="tx2"/>
                </a:solidFill>
              </a:rPr>
              <a:t> 9.  Оператор швейного оборудования</a:t>
            </a:r>
          </a:p>
          <a:p>
            <a:pPr algn="just"/>
            <a:r>
              <a:rPr lang="ru-RU" sz="1600" dirty="0" smtClean="0">
                <a:solidFill>
                  <a:schemeClr val="tx2"/>
                </a:solidFill>
              </a:rPr>
              <a:t>10. Оператор электронно-вычислительных и вычислительных машин</a:t>
            </a:r>
          </a:p>
          <a:p>
            <a:pPr algn="just"/>
            <a:r>
              <a:rPr lang="ru-RU" sz="1600" dirty="0" smtClean="0">
                <a:solidFill>
                  <a:schemeClr val="tx2"/>
                </a:solidFill>
              </a:rPr>
              <a:t>11. Парикмахер</a:t>
            </a:r>
          </a:p>
          <a:p>
            <a:pPr algn="just"/>
            <a:r>
              <a:rPr lang="ru-RU" sz="1600" dirty="0" smtClean="0">
                <a:solidFill>
                  <a:schemeClr val="tx2"/>
                </a:solidFill>
              </a:rPr>
              <a:t>12. Повар</a:t>
            </a:r>
          </a:p>
          <a:p>
            <a:pPr algn="just"/>
            <a:r>
              <a:rPr lang="ru-RU" sz="1600" dirty="0" smtClean="0">
                <a:solidFill>
                  <a:schemeClr val="tx2"/>
                </a:solidFill>
              </a:rPr>
              <a:t>13. </a:t>
            </a:r>
            <a:r>
              <a:rPr lang="ru-RU" sz="1600" dirty="0" smtClean="0">
                <a:solidFill>
                  <a:schemeClr val="tx2"/>
                </a:solidFill>
              </a:rPr>
              <a:t>Продавец</a:t>
            </a:r>
            <a:endParaRPr lang="ru-RU" sz="1600" dirty="0" smtClean="0">
              <a:solidFill>
                <a:schemeClr val="tx2"/>
              </a:solidFill>
            </a:endParaRPr>
          </a:p>
          <a:p>
            <a:pPr algn="just"/>
            <a:r>
              <a:rPr lang="ru-RU" sz="1600" dirty="0" smtClean="0">
                <a:solidFill>
                  <a:schemeClr val="tx2"/>
                </a:solidFill>
              </a:rPr>
              <a:t>15. Слесарь по ремонту </a:t>
            </a:r>
            <a:r>
              <a:rPr lang="ru-RU" sz="1600" dirty="0" smtClean="0">
                <a:solidFill>
                  <a:schemeClr val="tx2"/>
                </a:solidFill>
              </a:rPr>
              <a:t>автомобилей</a:t>
            </a:r>
            <a:endParaRPr lang="ru-RU" sz="1600" dirty="0" smtClean="0">
              <a:solidFill>
                <a:schemeClr val="tx2"/>
              </a:solidFill>
            </a:endParaRPr>
          </a:p>
          <a:p>
            <a:pPr algn="just"/>
            <a:r>
              <a:rPr lang="ru-RU" sz="1600" dirty="0" smtClean="0">
                <a:solidFill>
                  <a:schemeClr val="tx2"/>
                </a:solidFill>
              </a:rPr>
              <a:t>16. Слесарь-сантехник</a:t>
            </a:r>
          </a:p>
          <a:p>
            <a:pPr algn="just"/>
            <a:r>
              <a:rPr lang="ru-RU" sz="1600" dirty="0" smtClean="0">
                <a:solidFill>
                  <a:schemeClr val="tx2"/>
                </a:solidFill>
              </a:rPr>
              <a:t>17. </a:t>
            </a:r>
            <a:r>
              <a:rPr lang="ru-RU" sz="1600" dirty="0" smtClean="0">
                <a:solidFill>
                  <a:schemeClr val="tx2"/>
                </a:solidFill>
              </a:rPr>
              <a:t>Ткач</a:t>
            </a:r>
            <a:endParaRPr lang="ru-RU" sz="1600" dirty="0" smtClean="0">
              <a:solidFill>
                <a:schemeClr val="tx2"/>
              </a:solidFill>
            </a:endParaRPr>
          </a:p>
          <a:p>
            <a:pPr algn="just"/>
            <a:r>
              <a:rPr lang="ru-RU" sz="1600" dirty="0" smtClean="0">
                <a:solidFill>
                  <a:schemeClr val="tx2"/>
                </a:solidFill>
              </a:rPr>
              <a:t>18. </a:t>
            </a:r>
            <a:r>
              <a:rPr lang="ru-RU" sz="1600" dirty="0" smtClean="0">
                <a:solidFill>
                  <a:schemeClr val="tx2"/>
                </a:solidFill>
              </a:rPr>
              <a:t>Тракторист</a:t>
            </a:r>
            <a:endParaRPr lang="ru-RU" sz="1600" dirty="0" smtClean="0">
              <a:solidFill>
                <a:schemeClr val="tx2"/>
              </a:solidFill>
            </a:endParaRPr>
          </a:p>
          <a:p>
            <a:pPr algn="just"/>
            <a:r>
              <a:rPr lang="ru-RU" sz="1600" dirty="0" smtClean="0">
                <a:solidFill>
                  <a:schemeClr val="tx2"/>
                </a:solidFill>
              </a:rPr>
              <a:t>19. Фельдшер</a:t>
            </a:r>
          </a:p>
          <a:p>
            <a:pPr algn="just"/>
            <a:r>
              <a:rPr lang="ru-RU" sz="1600" dirty="0" smtClean="0">
                <a:solidFill>
                  <a:schemeClr val="tx2"/>
                </a:solidFill>
              </a:rPr>
              <a:t>20. Швея</a:t>
            </a:r>
          </a:p>
          <a:p>
            <a:pPr algn="just"/>
            <a:r>
              <a:rPr lang="ru-RU" sz="1600" dirty="0" smtClean="0">
                <a:solidFill>
                  <a:schemeClr val="tx2"/>
                </a:solidFill>
              </a:rPr>
              <a:t>21. Электрогазосварщик</a:t>
            </a:r>
          </a:p>
          <a:p>
            <a:pPr algn="just"/>
            <a:r>
              <a:rPr lang="ru-RU" sz="1600" dirty="0" smtClean="0">
                <a:solidFill>
                  <a:schemeClr val="tx2"/>
                </a:solidFill>
              </a:rPr>
              <a:t>22. Электромонтер по ремонту и обслуживанию электрооборудования</a:t>
            </a:r>
          </a:p>
          <a:p>
            <a:pPr algn="just"/>
            <a:r>
              <a:rPr lang="ru-RU" sz="1600" dirty="0" smtClean="0">
                <a:solidFill>
                  <a:schemeClr val="tx2"/>
                </a:solidFill>
              </a:rPr>
              <a:t>23. Электросварщик ручной сварки</a:t>
            </a:r>
          </a:p>
        </p:txBody>
      </p:sp>
      <p:pic>
        <p:nvPicPr>
          <p:cNvPr id="4098" name="Picture 2" descr="http://40.img.avito.st/640x480/17034942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500174"/>
            <a:ext cx="1905013" cy="1428760"/>
          </a:xfrm>
          <a:prstGeom prst="rect">
            <a:avLst/>
          </a:prstGeom>
          <a:noFill/>
        </p:spPr>
      </p:pic>
      <p:pic>
        <p:nvPicPr>
          <p:cNvPr id="4100" name="Picture 4" descr="http://elektromontazhnye-raboty.spb.ru/published/publicdata/ZO2C8CSJK/attachments/SC/products_pictures/123345455_en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4643446"/>
            <a:ext cx="2144480" cy="1428760"/>
          </a:xfrm>
          <a:prstGeom prst="rect">
            <a:avLst/>
          </a:prstGeom>
          <a:noFill/>
        </p:spPr>
      </p:pic>
      <p:pic>
        <p:nvPicPr>
          <p:cNvPr id="4102" name="Picture 6" descr="http://www.vedtver.ru/common/slir/w1000/data/uploads/2013-06/page/21116/2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3929066"/>
            <a:ext cx="2144268" cy="1357322"/>
          </a:xfrm>
          <a:prstGeom prst="rect">
            <a:avLst/>
          </a:prstGeom>
          <a:noFill/>
        </p:spPr>
      </p:pic>
      <p:pic>
        <p:nvPicPr>
          <p:cNvPr id="4104" name="Picture 8" descr="http://ribalych.ru/wp-content/uploads/2014/07/502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2000240"/>
            <a:ext cx="2147614" cy="142876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1_Поток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15662</TotalTime>
  <Words>784</Words>
  <Application>Microsoft Office PowerPoint</Application>
  <PresentationFormat>Экран (4:3)</PresentationFormat>
  <Paragraphs>135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1_Поток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Предложения</vt:lpstr>
    </vt:vector>
  </TitlesOfParts>
  <Company>avo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Скобенникова</cp:lastModifiedBy>
  <cp:revision>1565</cp:revision>
  <dcterms:created xsi:type="dcterms:W3CDTF">2009-04-09T05:12:08Z</dcterms:created>
  <dcterms:modified xsi:type="dcterms:W3CDTF">2015-09-10T13:36:56Z</dcterms:modified>
</cp:coreProperties>
</file>